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6"/>
  </p:notesMasterIdLst>
  <p:handoutMasterIdLst>
    <p:handoutMasterId r:id="rId13"/>
  </p:handoutMasterIdLst>
  <p:sldIdLst>
    <p:sldId id="256" r:id="rId4"/>
    <p:sldId id="341" r:id="rId5"/>
    <p:sldId id="352" r:id="rId7"/>
    <p:sldId id="357" r:id="rId8"/>
    <p:sldId id="313" r:id="rId9"/>
    <p:sldId id="356" r:id="rId10"/>
    <p:sldId id="304" r:id="rId11"/>
    <p:sldId id="262" r:id="rId12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52" y="-54"/>
      </p:cViewPr>
      <p:guideLst>
        <p:guide orient="horz" pos="2198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040" cy="5046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2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561" y="0"/>
            <a:ext cx="3368040" cy="5046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2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734"/>
            <a:ext cx="3368040" cy="5046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561" y="9553734"/>
            <a:ext cx="3368040" cy="5046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2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 panose="020B0604020202020204"/>
              </a:rPr>
              <a:t>Click to move the slide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 panose="020B0604020202020204"/>
              </a:rPr>
              <a:t>Click to edit the notes format</a:t>
            </a:r>
            <a:endParaRPr lang="en-US" sz="2000" b="0" strike="noStrike" spc="-1">
              <a:latin typeface="Arial" panose="020B0604020202020204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 panose="02020603050405020304"/>
              </a:rPr>
              <a:t>&lt;header&gt;</a:t>
            </a:r>
            <a:endParaRPr lang="en-US" sz="1400" b="0" strike="noStrike" spc="-1">
              <a:latin typeface="Times New Roman" panose="02020603050405020304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 panose="02020603050405020304"/>
              </a:rPr>
              <a:t>&lt;date/time&gt;</a:t>
            </a:r>
            <a:endParaRPr lang="en-US" sz="1400" b="0" strike="noStrike" spc="-1">
              <a:latin typeface="Times New Roman" panose="02020603050405020304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 panose="02020603050405020304"/>
              </a:rPr>
              <a:t>&lt;footer&gt;</a:t>
            </a:r>
            <a:endParaRPr lang="en-US" sz="1400" b="0" strike="noStrike" spc="-1">
              <a:latin typeface="Times New Roman" panose="02020603050405020304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661601C-9383-46AD-9898-100DB5903D7C}" type="slidenum">
              <a:rPr lang="en-US" sz="1400" b="0" strike="noStrike" spc="-1">
                <a:latin typeface="Times New Roman" panose="02020603050405020304"/>
              </a:rPr>
            </a:fld>
            <a:endParaRPr lang="en-US" sz="1400" b="0" strike="noStrike" spc="-1"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</p:spPr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040" cy="3959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 panose="020B0604020202020204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4402080" y="9553680"/>
            <a:ext cx="336708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FDAB43F-845B-4E1F-B44E-013B22674052}" type="slidenum">
              <a:rPr lang="en-US" sz="1200" b="0" strike="noStrike" spc="-1">
                <a:solidFill>
                  <a:srgbClr val="000000"/>
                </a:solidFill>
                <a:latin typeface="Times New Roman" panose="02020603050405020304"/>
                <a:ea typeface="+mn-ea"/>
              </a:rPr>
            </a:fld>
            <a:endParaRPr lang="en-US" sz="1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</p:spPr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040" cy="3959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 panose="020B0604020202020204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4402080" y="9553680"/>
            <a:ext cx="336708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FDAB43F-845B-4E1F-B44E-013B22674052}" type="slidenum">
              <a:rPr lang="en-US" sz="1200" b="0" strike="noStrike" spc="-1">
                <a:solidFill>
                  <a:srgbClr val="000000"/>
                </a:solidFill>
                <a:latin typeface="Times New Roman" panose="02020603050405020304"/>
                <a:ea typeface="+mn-ea"/>
              </a:rPr>
            </a:fld>
            <a:endParaRPr lang="en-US" sz="1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</p:spPr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040" cy="3959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 panose="020B0604020202020204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4402080" y="9553680"/>
            <a:ext cx="336708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FDAB43F-845B-4E1F-B44E-013B22674052}" type="slidenum">
              <a:rPr lang="en-US" sz="1200" b="0" strike="noStrike" spc="-1">
                <a:solidFill>
                  <a:srgbClr val="000000"/>
                </a:solidFill>
                <a:latin typeface="Times New Roman" panose="02020603050405020304"/>
                <a:ea typeface="+mn-ea"/>
              </a:rPr>
            </a:fld>
            <a:endParaRPr lang="en-US" sz="1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</p:spPr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040" cy="3959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 panose="020B0604020202020204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4402080" y="9553680"/>
            <a:ext cx="336708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FDAB43F-845B-4E1F-B44E-013B22674052}" type="slidenum">
              <a:rPr lang="en-US" sz="1200" b="0" strike="noStrike" spc="-1">
                <a:solidFill>
                  <a:srgbClr val="000000"/>
                </a:solidFill>
                <a:latin typeface="Times New Roman" panose="02020603050405020304"/>
                <a:ea typeface="+mn-ea"/>
              </a:rPr>
            </a:fld>
            <a:endParaRPr lang="en-US" sz="1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</p:spPr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040" cy="3959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 panose="020B0604020202020204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4402080" y="9553680"/>
            <a:ext cx="336708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FDAB43F-845B-4E1F-B44E-013B22674052}" type="slidenum">
              <a:rPr lang="en-US" sz="1200" b="0" strike="noStrike" spc="-1">
                <a:solidFill>
                  <a:srgbClr val="000000"/>
                </a:solidFill>
                <a:latin typeface="Times New Roman" panose="02020603050405020304"/>
                <a:ea typeface="+mn-ea"/>
              </a:rPr>
            </a:fld>
            <a:endParaRPr lang="en-US" sz="1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</p:spPr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040" cy="3959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 panose="020B0604020202020204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4402080" y="9553680"/>
            <a:ext cx="336708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FDAB43F-845B-4E1F-B44E-013B22674052}" type="slidenum">
              <a:rPr lang="en-US" sz="1200" b="0" strike="noStrike" spc="-1">
                <a:solidFill>
                  <a:srgbClr val="000000"/>
                </a:solidFill>
                <a:latin typeface="Times New Roman" panose="02020603050405020304"/>
                <a:ea typeface="+mn-ea"/>
              </a:rPr>
            </a:fld>
            <a:endParaRPr lang="en-US" sz="1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image" Target="../media/image5.png"/><Relationship Id="rId15" Type="http://schemas.openxmlformats.org/officeDocument/2006/relationships/image" Target="../media/image4.jpeg"/><Relationship Id="rId14" Type="http://schemas.openxmlformats.org/officeDocument/2006/relationships/image" Target="../media/image3.png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0" y="2637000"/>
            <a:ext cx="12188880" cy="68040"/>
          </a:xfrm>
          <a:prstGeom prst="rect">
            <a:avLst/>
          </a:prstGeom>
          <a:gradFill rotWithShape="0">
            <a:gsLst>
              <a:gs pos="0">
                <a:srgbClr val="766000"/>
              </a:gs>
              <a:gs pos="100000">
                <a:srgbClr val="FFDE53"/>
              </a:gs>
            </a:gsLst>
            <a:lin ang="0"/>
          </a:gradFill>
          <a:ln w="3240">
            <a:solidFill>
              <a:srgbClr val="FFDE5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Picture 2"/>
          <p:cNvPicPr/>
          <p:nvPr/>
        </p:nvPicPr>
        <p:blipFill>
          <a:blip r:embed="rId13"/>
          <a:srcRect l="533" t="5838" r="675" b="6157"/>
          <a:stretch>
            <a:fillRect/>
          </a:stretch>
        </p:blipFill>
        <p:spPr>
          <a:xfrm>
            <a:off x="4481640" y="4273200"/>
            <a:ext cx="3210840" cy="253188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 panose="020B0604020202020204"/>
              </a:rPr>
              <a:t>Click to edit the title text format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 panose="020B0604020202020204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 panose="020B0604020202020204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 panose="020B0604020202020204"/>
              </a:rPr>
              <a:t>Seventh Outline Level</a:t>
            </a:r>
            <a:endParaRPr lang="en-US" sz="2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0" y="0"/>
            <a:ext cx="12188880" cy="53028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chemeClr val="bg1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1" name="Picture 10"/>
          <p:cNvPicPr/>
          <p:nvPr/>
        </p:nvPicPr>
        <p:blipFill>
          <a:blip r:embed="rId13"/>
          <a:stretch>
            <a:fillRect/>
          </a:stretch>
        </p:blipFill>
        <p:spPr>
          <a:xfrm>
            <a:off x="11640600" y="8640"/>
            <a:ext cx="523080" cy="500760"/>
          </a:xfrm>
          <a:prstGeom prst="rect">
            <a:avLst/>
          </a:prstGeom>
          <a:ln>
            <a:noFill/>
          </a:ln>
        </p:spPr>
      </p:pic>
      <p:pic>
        <p:nvPicPr>
          <p:cNvPr id="42" name="그림 14"/>
          <p:cNvPicPr/>
          <p:nvPr/>
        </p:nvPicPr>
        <p:blipFill>
          <a:blip r:embed="rId14"/>
          <a:stretch>
            <a:fillRect/>
          </a:stretch>
        </p:blipFill>
        <p:spPr>
          <a:xfrm>
            <a:off x="883080" y="6545520"/>
            <a:ext cx="1990080" cy="194760"/>
          </a:xfrm>
          <a:prstGeom prst="rect">
            <a:avLst/>
          </a:prstGeom>
          <a:ln>
            <a:noFill/>
          </a:ln>
        </p:spPr>
      </p:pic>
      <p:pic>
        <p:nvPicPr>
          <p:cNvPr id="43" name="Picture 7"/>
          <p:cNvPicPr/>
          <p:nvPr/>
        </p:nvPicPr>
        <p:blipFill>
          <a:blip r:embed="rId15">
            <a:lum contrast="6000"/>
          </a:blip>
          <a:srcRect t="6245" b="10325"/>
          <a:stretch>
            <a:fillRect/>
          </a:stretch>
        </p:blipFill>
        <p:spPr>
          <a:xfrm>
            <a:off x="46440" y="6453360"/>
            <a:ext cx="765000" cy="357120"/>
          </a:xfrm>
          <a:prstGeom prst="rect">
            <a:avLst/>
          </a:prstGeom>
          <a:ln>
            <a:noFill/>
          </a:ln>
        </p:spPr>
      </p:pic>
      <p:sp>
        <p:nvSpPr>
          <p:cNvPr id="44" name="CustomShape 2"/>
          <p:cNvSpPr/>
          <p:nvPr/>
        </p:nvSpPr>
        <p:spPr>
          <a:xfrm>
            <a:off x="0" y="6351480"/>
            <a:ext cx="12188880" cy="66600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rgbClr val="D0D0D0"/>
              </a:gs>
            </a:gsLst>
            <a:lin ang="0"/>
          </a:gradFill>
          <a:ln w="3240">
            <a:solidFill>
              <a:srgbClr val="ABABA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5" name="그림 4"/>
          <p:cNvPicPr/>
          <p:nvPr/>
        </p:nvPicPr>
        <p:blipFill>
          <a:blip r:embed="rId16"/>
          <a:stretch>
            <a:fillRect/>
          </a:stretch>
        </p:blipFill>
        <p:spPr>
          <a:xfrm>
            <a:off x="11209680" y="6453360"/>
            <a:ext cx="912960" cy="402840"/>
          </a:xfrm>
          <a:prstGeom prst="rect">
            <a:avLst/>
          </a:prstGeom>
          <a:ln>
            <a:noFill/>
          </a:ln>
        </p:spPr>
      </p:pic>
      <p:sp>
        <p:nvSpPr>
          <p:cNvPr id="46" name="CustomShape 3"/>
          <p:cNvSpPr/>
          <p:nvPr/>
        </p:nvSpPr>
        <p:spPr>
          <a:xfrm>
            <a:off x="0" y="534960"/>
            <a:ext cx="12188880" cy="68040"/>
          </a:xfrm>
          <a:prstGeom prst="rect">
            <a:avLst/>
          </a:prstGeom>
          <a:gradFill rotWithShape="0">
            <a:gsLst>
              <a:gs pos="0">
                <a:srgbClr val="766000"/>
              </a:gs>
              <a:gs pos="100000">
                <a:srgbClr val="FFDE53"/>
              </a:gs>
            </a:gsLst>
            <a:lin ang="0"/>
          </a:gradFill>
          <a:ln w="3240">
            <a:solidFill>
              <a:srgbClr val="E8B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 panose="020B0604020202020204"/>
              </a:rPr>
              <a:t>Click to edit the title text format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 panose="020B0604020202020204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 panose="020B0604020202020204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 panose="020B0604020202020204"/>
              </a:rPr>
              <a:t>Seventh Outline Level</a:t>
            </a:r>
            <a:endParaRPr lang="en-US" sz="2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866160" y="108720"/>
            <a:ext cx="10418400" cy="250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en-US" sz="4400" b="1" strike="noStrike" spc="-1">
                <a:solidFill>
                  <a:srgbClr val="002060"/>
                </a:solidFill>
                <a:latin typeface="Calibri" panose="020F0502020204030204"/>
                <a:ea typeface="DejaVu Sans" panose="020B0603030804020204"/>
              </a:rPr>
              <a:t>Regular Meeting Report</a:t>
            </a:r>
            <a:br>
              <a:rPr lang="en-US" sz="4400" b="1" strike="noStrike" spc="-1">
                <a:solidFill>
                  <a:srgbClr val="002060"/>
                </a:solidFill>
                <a:latin typeface="Calibri" panose="020F0502020204030204"/>
                <a:ea typeface="DejaVu Sans" panose="020B0603030804020204"/>
              </a:rPr>
            </a:br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1523880" y="2778120"/>
            <a:ext cx="9140760" cy="148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latin typeface="Calibri" panose="020F0502020204030204"/>
                <a:ea typeface="Noto Sans CJK HK" panose="020B0500000000000000" charset="-120"/>
              </a:rPr>
              <a:t>Nguyen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Calibri" panose="020F0502020204030204"/>
                <a:ea typeface="Noto Sans CJK HK" panose="020B0500000000000000" charset="-120"/>
              </a:rPr>
              <a:t>Duy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 panose="020F0502020204030204"/>
                <a:ea typeface="Noto Sans CJK HK" panose="020B0500000000000000" charset="-120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Calibri" panose="020F0502020204030204"/>
                <a:ea typeface="Noto Sans CJK HK" panose="020B0500000000000000" charset="-120"/>
              </a:rPr>
              <a:t>Linh</a:t>
            </a:r>
            <a:endParaRPr lang="en-US" sz="2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 dirty="0" smtClean="0">
                <a:solidFill>
                  <a:srgbClr val="0070C0"/>
                </a:solidFill>
                <a:latin typeface="Calibri" panose="020F0502020204030204"/>
                <a:ea typeface="Noto Sans CJK HK" panose="020B0500000000000000" charset="-120"/>
              </a:rPr>
              <a:t>ndlinh301@mail.ulsan.ac.kr</a:t>
            </a:r>
            <a:endParaRPr lang="en-US" sz="24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en-US" altLang="en-US" sz="2800" b="1" strike="noStrike" spc="-1" smtClean="0">
                <a:solidFill>
                  <a:srgbClr val="0070C0"/>
                </a:solidFill>
                <a:latin typeface="Calibri" panose="020F0502020204030204"/>
                <a:ea typeface="Noto Sans CJK HK" panose="020B0500000000000000" charset="-120"/>
              </a:rPr>
              <a:t>Mar. </a:t>
            </a:r>
            <a:r>
              <a:rPr lang="" altLang="en-US" sz="2800" b="1" strike="noStrike" spc="-1" smtClean="0">
                <a:solidFill>
                  <a:srgbClr val="0070C0"/>
                </a:solidFill>
                <a:latin typeface="Calibri" panose="020F0502020204030204"/>
                <a:ea typeface="Noto Sans CJK HK" panose="020B0500000000000000" charset="-120"/>
              </a:rPr>
              <a:t>20</a:t>
            </a:r>
            <a:r>
              <a:rPr lang="en-US" sz="2800" b="1" strike="noStrike" spc="-1" smtClean="0">
                <a:solidFill>
                  <a:srgbClr val="0070C0"/>
                </a:solidFill>
                <a:latin typeface="Calibri" panose="020F0502020204030204"/>
                <a:ea typeface="Noto Sans CJK HK" panose="020B0500000000000000" charset="-120"/>
              </a:rPr>
              <a:t>, </a:t>
            </a:r>
            <a:r>
              <a:rPr lang="en-US" sz="2800" b="1" strike="noStrike" spc="-1" dirty="0">
                <a:solidFill>
                  <a:srgbClr val="0070C0"/>
                </a:solidFill>
                <a:latin typeface="Calibri" panose="020F0502020204030204"/>
                <a:ea typeface="Noto Sans CJK HK" panose="020B0500000000000000" charset="-120"/>
              </a:rPr>
              <a:t>202</a:t>
            </a:r>
            <a:r>
              <a:rPr lang="en-US" altLang="en-US" sz="2800" b="1" strike="noStrike" spc="-1" dirty="0">
                <a:solidFill>
                  <a:srgbClr val="0070C0"/>
                </a:solidFill>
                <a:latin typeface="Calibri" panose="020F0502020204030204"/>
                <a:ea typeface="Noto Sans CJK HK" panose="020B0500000000000000" charset="-120"/>
              </a:rPr>
              <a:t>4</a:t>
            </a:r>
            <a:endParaRPr lang="en-US" altLang="en-US" sz="2800" b="1" strike="noStrike" spc="-1" dirty="0">
              <a:solidFill>
                <a:srgbClr val="0070C0"/>
              </a:solidFill>
              <a:latin typeface="Calibri" panose="020F0502020204030204"/>
              <a:ea typeface="Noto Sans CJK HK" panose="020B0500000000000000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198000" y="657360"/>
            <a:ext cx="11460240" cy="566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39725" lvl="8" indent="-338455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charset="2"/>
              <a:buChar char=""/>
            </a:pPr>
            <a:r>
              <a:rPr lang="en-US" sz="3200" b="1" spc="-1" smtClean="0">
                <a:solidFill>
                  <a:srgbClr val="002060"/>
                </a:solidFill>
                <a:latin typeface="Calibri" panose="020F0502020204030204"/>
                <a:sym typeface="+mn-ea"/>
              </a:rPr>
              <a:t> </a:t>
            </a:r>
            <a:r>
              <a:rPr lang="en-US" altLang="en-US" sz="3200" b="1" spc="-1" smtClean="0">
                <a:solidFill>
                  <a:srgbClr val="002060"/>
                </a:solidFill>
                <a:latin typeface="Calibri" panose="020F0502020204030204"/>
                <a:sym typeface="+mn-ea"/>
              </a:rPr>
              <a:t>CITA 2024 conference paper:</a:t>
            </a:r>
            <a:endParaRPr lang="en-US" sz="3200" b="1" spc="-1" smtClean="0">
              <a:solidFill>
                <a:srgbClr val="002060"/>
              </a:solidFill>
              <a:latin typeface="Calibri" panose="020F0502020204030204"/>
            </a:endParaRPr>
          </a:p>
          <a:p>
            <a:pPr marL="687070" lvl="8" indent="238125" defTabSz="914400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charset="2"/>
              <a:buChar char=""/>
            </a:pPr>
            <a:r>
              <a:rPr lang="" altLang="en-US" sz="2400" b="0" strike="noStrike" spc="-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Review process: almost finished</a:t>
            </a:r>
            <a:endParaRPr lang="en-US" altLang="en-US" sz="2400" b="0" strike="noStrike" spc="-1" dirty="0">
              <a:solidFill>
                <a:srgbClr val="002060"/>
              </a:solidFill>
              <a:latin typeface="Arial" panose="020B0604020202020204"/>
              <a:cs typeface="Calibri" panose="020F0502020204030204" charset="0"/>
            </a:endParaRPr>
          </a:p>
          <a:p>
            <a:pPr marL="687070" lvl="8" indent="238125" defTabSz="914400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charset="2"/>
              <a:buChar char=""/>
            </a:pPr>
            <a:r>
              <a:rPr lang="en-US" altLang="en-US" sz="2400" spc="-1" smtClean="0">
                <a:solidFill>
                  <a:srgbClr val="002060"/>
                </a:solidFill>
                <a:latin typeface="Calibri" panose="020F0502020204030204"/>
                <a:sym typeface="+mn-ea"/>
              </a:rPr>
              <a:t>Deadline: Mar. 21st</a:t>
            </a:r>
            <a:endParaRPr lang="en-US" altLang="en-US" sz="2400" spc="-1" smtClean="0">
              <a:solidFill>
                <a:srgbClr val="002060"/>
              </a:solidFill>
              <a:latin typeface="Calibri" panose="020F0502020204030204"/>
              <a:sym typeface="+mn-ea"/>
            </a:endParaRPr>
          </a:p>
          <a:p>
            <a:pPr marL="687070" lvl="8" indent="238125" defTabSz="914400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charset="2"/>
              <a:buChar char=""/>
            </a:pPr>
            <a:r>
              <a:rPr lang="" altLang="en-US" sz="2400" spc="-1" smtClean="0">
                <a:solidFill>
                  <a:srgbClr val="FF0000"/>
                </a:solidFill>
                <a:latin typeface="Calibri" panose="020F0502020204030204"/>
                <a:sym typeface="+mn-ea"/>
              </a:rPr>
              <a:t>Note: Additional review via email</a:t>
            </a: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0" y="0"/>
            <a:ext cx="12188880" cy="53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en-US" altLang="en-US" sz="3200" b="1" strike="noStrike" spc="-1" smtClean="0">
                <a:solidFill>
                  <a:srgbClr val="002060"/>
                </a:solidFill>
                <a:latin typeface="Calibri" panose="020F0502020204030204"/>
                <a:ea typeface="DejaVu Sans" panose="020B0603030804020204"/>
              </a:rPr>
              <a:t>Last</a:t>
            </a:r>
            <a:r>
              <a:rPr lang="en-US" sz="3200" b="1" strike="noStrike" spc="-1" smtClean="0">
                <a:solidFill>
                  <a:srgbClr val="002060"/>
                </a:solidFill>
                <a:latin typeface="Calibri" panose="020F0502020204030204"/>
                <a:ea typeface="DejaVu Sans" panose="020B0603030804020204"/>
              </a:rPr>
              <a:t> </a:t>
            </a:r>
            <a:r>
              <a:rPr lang="en-US" sz="3200" b="1" strike="noStrike" spc="-1">
                <a:solidFill>
                  <a:srgbClr val="002060"/>
                </a:solidFill>
                <a:latin typeface="Calibri" panose="020F0502020204030204"/>
                <a:ea typeface="DejaVu Sans" panose="020B0603030804020204"/>
              </a:rPr>
              <a:t>Week</a:t>
            </a:r>
            <a:endParaRPr lang="en-US" sz="3200" b="0" strike="noStrike" spc="-1">
              <a:latin typeface="Arial" panose="020B0604020202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4425" y="2362835"/>
            <a:ext cx="6734175" cy="3788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198000" y="657360"/>
            <a:ext cx="11460240" cy="566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39725" lvl="8" indent="-338455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charset="2"/>
              <a:buChar char=""/>
            </a:pPr>
            <a:r>
              <a:rPr lang="en-US" sz="3200" b="1" spc="-1" smtClean="0">
                <a:solidFill>
                  <a:srgbClr val="002060"/>
                </a:solidFill>
                <a:latin typeface="Calibri" panose="020F0502020204030204"/>
                <a:sym typeface="+mn-ea"/>
              </a:rPr>
              <a:t> </a:t>
            </a:r>
            <a:r>
              <a:rPr lang="en-US" altLang="en-US" sz="3200" b="1" spc="-1" smtClean="0">
                <a:solidFill>
                  <a:srgbClr val="002060"/>
                </a:solidFill>
                <a:latin typeface="Calibri" panose="020F0502020204030204"/>
                <a:sym typeface="+mn-ea"/>
              </a:rPr>
              <a:t>ISIE 2024 conference paper:</a:t>
            </a:r>
            <a:endParaRPr lang="en-US" altLang="en-US" sz="3200" b="1" spc="-1" smtClean="0">
              <a:solidFill>
                <a:srgbClr val="002060"/>
              </a:solidFill>
              <a:latin typeface="Calibri" panose="020F0502020204030204"/>
              <a:sym typeface="+mn-ea"/>
            </a:endParaRPr>
          </a:p>
          <a:p>
            <a:pPr marL="687070" lvl="8" indent="238125" defTabSz="914400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charset="2"/>
              <a:buChar char=""/>
            </a:pPr>
            <a:r>
              <a:rPr lang="en-US" altLang="en-US" sz="2800" spc="-1" smtClean="0">
                <a:solidFill>
                  <a:srgbClr val="002060"/>
                </a:solidFill>
                <a:latin typeface="Calibri" panose="020F0502020204030204"/>
                <a:sym typeface="+mn-ea"/>
              </a:rPr>
              <a:t>Writing the manuscript </a:t>
            </a:r>
            <a:r>
              <a:rPr lang="" altLang="en-US" sz="2800" spc="-1" smtClean="0">
                <a:solidFill>
                  <a:srgbClr val="002060"/>
                </a:solidFill>
                <a:latin typeface="Calibri" panose="020F0502020204030204"/>
                <a:sym typeface="+mn-ea"/>
              </a:rPr>
              <a:t>(Cont.)</a:t>
            </a:r>
            <a:endParaRPr lang="en-US" altLang="en-US" sz="2800" spc="-1" smtClean="0">
              <a:solidFill>
                <a:srgbClr val="002060"/>
              </a:solidFill>
              <a:latin typeface="Calibri" panose="020F0502020204030204"/>
              <a:sym typeface="+mn-ea"/>
            </a:endParaRPr>
          </a:p>
          <a:p>
            <a:pPr marL="925195" lvl="8" indent="219075" defTabSz="914400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charset="2"/>
              <a:buChar char=""/>
            </a:pPr>
            <a:r>
              <a:rPr lang="en-US" altLang="en-US" sz="2400" spc="-1" smtClean="0">
                <a:solidFill>
                  <a:srgbClr val="FF0000"/>
                </a:solidFill>
                <a:latin typeface="Calibri" panose="020F0502020204030204"/>
                <a:sym typeface="+mn-ea"/>
              </a:rPr>
              <a:t>Abstract section (Finished)</a:t>
            </a:r>
            <a:endParaRPr lang="en-US" altLang="en-US" sz="2400" spc="-1" smtClean="0">
              <a:solidFill>
                <a:srgbClr val="FF0000"/>
              </a:solidFill>
              <a:latin typeface="Calibri" panose="020F0502020204030204"/>
              <a:sym typeface="+mn-ea"/>
            </a:endParaRPr>
          </a:p>
          <a:p>
            <a:pPr marL="925195" lvl="8" indent="219075" defTabSz="914400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charset="2"/>
              <a:buChar char=""/>
            </a:pPr>
            <a:r>
              <a:rPr lang="en-US" altLang="en-US" sz="2400" spc="-1" smtClean="0">
                <a:solidFill>
                  <a:srgbClr val="FF0000"/>
                </a:solidFill>
                <a:latin typeface="Calibri" panose="020F0502020204030204"/>
                <a:sym typeface="+mn-ea"/>
              </a:rPr>
              <a:t>Introduction </a:t>
            </a:r>
            <a:r>
              <a:rPr lang="" altLang="en-US" sz="2400" spc="-1" smtClean="0">
                <a:solidFill>
                  <a:srgbClr val="FF0000"/>
                </a:solidFill>
                <a:latin typeface="Calibri" panose="020F0502020204030204"/>
                <a:sym typeface="+mn-ea"/>
              </a:rPr>
              <a:t>section </a:t>
            </a:r>
            <a:r>
              <a:rPr lang="en-US" altLang="en-US" sz="2400" spc="-1" smtClean="0">
                <a:solidFill>
                  <a:srgbClr val="FF0000"/>
                </a:solidFill>
                <a:latin typeface="Calibri" panose="020F0502020204030204"/>
                <a:sym typeface="+mn-ea"/>
              </a:rPr>
              <a:t>(</a:t>
            </a:r>
            <a:r>
              <a:rPr lang="en-US" altLang="en-US" sz="2400" spc="-1" smtClean="0">
                <a:solidFill>
                  <a:srgbClr val="FF0000"/>
                </a:solidFill>
                <a:latin typeface="Calibri" panose="020F0502020204030204"/>
                <a:sym typeface="+mn-ea"/>
              </a:rPr>
              <a:t>Finished</a:t>
            </a:r>
            <a:r>
              <a:rPr lang="en-US" altLang="en-US" sz="2400" spc="-1" smtClean="0">
                <a:solidFill>
                  <a:srgbClr val="FF0000"/>
                </a:solidFill>
                <a:latin typeface="Calibri" panose="020F0502020204030204"/>
                <a:sym typeface="+mn-ea"/>
              </a:rPr>
              <a:t>)</a:t>
            </a:r>
            <a:endParaRPr lang="en-US" altLang="en-US" sz="2400" spc="-1" smtClean="0">
              <a:solidFill>
                <a:srgbClr val="FF0000"/>
              </a:solidFill>
              <a:latin typeface="Calibri" panose="020F0502020204030204"/>
              <a:sym typeface="+mn-ea"/>
            </a:endParaRPr>
          </a:p>
          <a:p>
            <a:pPr marL="925195" lvl="8" indent="219075" defTabSz="914400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charset="2"/>
              <a:buChar char=""/>
            </a:pPr>
            <a:r>
              <a:rPr lang="" altLang="en-US" sz="2400" spc="-1" smtClean="0">
                <a:solidFill>
                  <a:srgbClr val="FF0000"/>
                </a:solidFill>
                <a:latin typeface="Calibri" panose="020F0502020204030204"/>
                <a:sym typeface="+mn-ea"/>
              </a:rPr>
              <a:t>Related work section (Finished)</a:t>
            </a:r>
            <a:endParaRPr lang="" altLang="en-US" sz="2400" spc="-1" smtClean="0">
              <a:solidFill>
                <a:srgbClr val="002060"/>
              </a:solidFill>
              <a:latin typeface="Calibri" panose="020F0502020204030204"/>
              <a:sym typeface="+mn-ea"/>
            </a:endParaRPr>
          </a:p>
          <a:p>
            <a:pPr marL="925195" lvl="8" indent="219075" defTabSz="914400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charset="2"/>
              <a:buChar char=""/>
            </a:pPr>
            <a:r>
              <a:rPr lang="" altLang="en-US" sz="2400" spc="-1" smtClean="0">
                <a:solidFill>
                  <a:srgbClr val="002060"/>
                </a:solidFill>
                <a:latin typeface="Calibri" panose="020F0502020204030204"/>
                <a:sym typeface="+mn-ea"/>
              </a:rPr>
              <a:t>Proposed method section (Going on)</a:t>
            </a:r>
            <a:endParaRPr lang="en-US" altLang="en-US" sz="2800" spc="-1" smtClean="0">
              <a:solidFill>
                <a:srgbClr val="002060"/>
              </a:solidFill>
              <a:latin typeface="Calibri" panose="020F0502020204030204"/>
              <a:sym typeface="+mn-ea"/>
            </a:endParaRPr>
          </a:p>
          <a:p>
            <a:pPr marL="925195" lvl="8" indent="0" defTabSz="914400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charset="2"/>
              <a:buNone/>
            </a:pPr>
            <a:endParaRPr lang="en-US" sz="2800" b="1" spc="-1" smtClean="0">
              <a:solidFill>
                <a:srgbClr val="002060"/>
              </a:solidFill>
              <a:latin typeface="Calibri" panose="020F0502020204030204"/>
            </a:endParaRPr>
          </a:p>
          <a:p>
            <a:pPr marL="687070" lvl="8" indent="0" defTabSz="914400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charset="2"/>
              <a:buNone/>
            </a:pPr>
            <a:endParaRPr lang="en-US" altLang="en-US" sz="2400" spc="-1" smtClean="0">
              <a:solidFill>
                <a:srgbClr val="002060"/>
              </a:solidFill>
              <a:latin typeface="Calibri" panose="020F0502020204030204"/>
              <a:sym typeface="+mn-ea"/>
            </a:endParaRPr>
          </a:p>
          <a:p>
            <a:pPr marL="1363345" lvl="8" indent="0" defTabSz="914400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charset="2"/>
              <a:buChar char=""/>
            </a:pPr>
            <a:endParaRPr lang="en-US" altLang="en-US" sz="2800" spc="-1" smtClean="0">
              <a:solidFill>
                <a:srgbClr val="002060"/>
              </a:solidFill>
              <a:latin typeface="Calibri" panose="020F0502020204030204"/>
              <a:sym typeface="+mn-ea"/>
            </a:endParaRPr>
          </a:p>
          <a:p>
            <a:pPr marL="344170" lvl="8" indent="0" defTabSz="914400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charset="2"/>
              <a:buChar char=""/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0" y="0"/>
            <a:ext cx="12188880" cy="53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en-US" altLang="en-US" sz="3200" b="1" strike="noStrike" spc="-1" smtClean="0">
                <a:solidFill>
                  <a:srgbClr val="002060"/>
                </a:solidFill>
                <a:latin typeface="Calibri" panose="020F0502020204030204"/>
                <a:ea typeface="DejaVu Sans" panose="020B0603030804020204"/>
              </a:rPr>
              <a:t>Last</a:t>
            </a:r>
            <a:r>
              <a:rPr lang="en-US" sz="3200" b="1" strike="noStrike" spc="-1" smtClean="0">
                <a:solidFill>
                  <a:srgbClr val="002060"/>
                </a:solidFill>
                <a:latin typeface="Calibri" panose="020F0502020204030204"/>
                <a:ea typeface="DejaVu Sans" panose="020B0603030804020204"/>
              </a:rPr>
              <a:t> </a:t>
            </a:r>
            <a:r>
              <a:rPr lang="en-US" sz="3200" b="1" strike="noStrike" spc="-1">
                <a:solidFill>
                  <a:srgbClr val="002060"/>
                </a:solidFill>
                <a:latin typeface="Calibri" panose="020F0502020204030204"/>
                <a:ea typeface="DejaVu Sans" panose="020B0603030804020204"/>
              </a:rPr>
              <a:t>Week</a:t>
            </a:r>
            <a:endParaRPr lang="en-US" sz="3200" b="0" strike="noStrike" spc="-1"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3320" y="746125"/>
            <a:ext cx="5276850" cy="14998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545" y="2410460"/>
            <a:ext cx="3708400" cy="37757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520" y="3247390"/>
            <a:ext cx="2562225" cy="2938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198000" y="657360"/>
            <a:ext cx="11460240" cy="566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39725" lvl="8" indent="-338455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charset="2"/>
              <a:buChar char=""/>
            </a:pPr>
            <a:r>
              <a:rPr lang="en-US" sz="3200" b="1" spc="-1" smtClean="0">
                <a:solidFill>
                  <a:srgbClr val="002060"/>
                </a:solidFill>
                <a:latin typeface="Calibri" panose="020F0502020204030204"/>
                <a:sym typeface="+mn-ea"/>
              </a:rPr>
              <a:t> </a:t>
            </a:r>
            <a:r>
              <a:rPr lang="en-US" altLang="en-US" sz="3200" b="1" spc="-1" smtClean="0">
                <a:solidFill>
                  <a:srgbClr val="002060"/>
                </a:solidFill>
                <a:latin typeface="Calibri" panose="020F0502020204030204"/>
                <a:sym typeface="+mn-ea"/>
              </a:rPr>
              <a:t>ISIE 2024 conference paper:</a:t>
            </a:r>
            <a:endParaRPr lang="en-US" altLang="en-US" sz="3200" b="1" spc="-1" smtClean="0">
              <a:solidFill>
                <a:srgbClr val="002060"/>
              </a:solidFill>
              <a:latin typeface="Calibri" panose="020F0502020204030204"/>
              <a:sym typeface="+mn-ea"/>
            </a:endParaRPr>
          </a:p>
          <a:p>
            <a:pPr marL="439420" lvl="8" indent="9525" defTabSz="914400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charset="2"/>
              <a:buChar char=""/>
            </a:pPr>
            <a:r>
              <a:rPr lang="" altLang="en-US" sz="2800" spc="-1" smtClean="0">
                <a:solidFill>
                  <a:srgbClr val="002060"/>
                </a:solidFill>
                <a:latin typeface="Calibri" panose="020F0502020204030204"/>
                <a:sym typeface="+mn-ea"/>
              </a:rPr>
              <a:t>Collect the dataset for Pothhole and Manhole cover dataset</a:t>
            </a:r>
            <a:endParaRPr lang="" altLang="en-US" sz="2800" spc="-1" smtClean="0">
              <a:solidFill>
                <a:srgbClr val="002060"/>
              </a:solidFill>
              <a:latin typeface="Calibri" panose="020F0502020204030204"/>
              <a:sym typeface="+mn-ea"/>
            </a:endParaRPr>
          </a:p>
          <a:p>
            <a:pPr marL="439420" lvl="8" indent="9525" defTabSz="914400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charset="2"/>
              <a:buChar char=""/>
            </a:pPr>
            <a:r>
              <a:rPr lang="" altLang="en-US" sz="2800" spc="-1" smtClean="0">
                <a:solidFill>
                  <a:srgbClr val="002060"/>
                </a:solidFill>
                <a:latin typeface="Calibri" panose="020F0502020204030204"/>
                <a:sym typeface="+mn-ea"/>
              </a:rPr>
              <a:t>Training the fine-tune YOLOv8 on this dataset</a:t>
            </a:r>
            <a:endParaRPr lang="en-US" altLang="en-US" sz="2800" spc="-1" smtClean="0">
              <a:solidFill>
                <a:srgbClr val="002060"/>
              </a:solidFill>
              <a:latin typeface="Calibri" panose="020F0502020204030204"/>
              <a:sym typeface="+mn-ea"/>
            </a:endParaRPr>
          </a:p>
          <a:p>
            <a:pPr marL="925195" lvl="8" indent="0" defTabSz="914400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charset="2"/>
              <a:buNone/>
            </a:pPr>
            <a:endParaRPr lang="en-US" sz="2800" b="1" spc="-1" smtClean="0">
              <a:solidFill>
                <a:srgbClr val="002060"/>
              </a:solidFill>
              <a:latin typeface="Calibri" panose="020F0502020204030204"/>
            </a:endParaRPr>
          </a:p>
          <a:p>
            <a:pPr marL="687070" lvl="8" indent="0" defTabSz="914400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charset="2"/>
              <a:buNone/>
            </a:pPr>
            <a:endParaRPr lang="en-US" altLang="en-US" sz="2400" spc="-1" smtClean="0">
              <a:solidFill>
                <a:srgbClr val="002060"/>
              </a:solidFill>
              <a:latin typeface="Calibri" panose="020F0502020204030204"/>
              <a:sym typeface="+mn-ea"/>
            </a:endParaRPr>
          </a:p>
          <a:p>
            <a:pPr marL="1363345" lvl="8" indent="0" defTabSz="914400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charset="2"/>
              <a:buChar char=""/>
            </a:pPr>
            <a:endParaRPr lang="en-US" altLang="en-US" sz="2800" spc="-1" smtClean="0">
              <a:solidFill>
                <a:srgbClr val="002060"/>
              </a:solidFill>
              <a:latin typeface="Calibri" panose="020F0502020204030204"/>
              <a:sym typeface="+mn-ea"/>
            </a:endParaRPr>
          </a:p>
          <a:p>
            <a:pPr marL="344170" lvl="8" indent="0" defTabSz="914400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charset="2"/>
              <a:buChar char=""/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0" y="0"/>
            <a:ext cx="12188880" cy="53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en-US" altLang="en-US" sz="3200" b="1" strike="noStrike" spc="-1" smtClean="0">
                <a:solidFill>
                  <a:srgbClr val="002060"/>
                </a:solidFill>
                <a:latin typeface="Calibri" panose="020F0502020204030204"/>
                <a:ea typeface="DejaVu Sans" panose="020B0603030804020204"/>
              </a:rPr>
              <a:t>Last</a:t>
            </a:r>
            <a:r>
              <a:rPr lang="en-US" sz="3200" b="1" strike="noStrike" spc="-1" smtClean="0">
                <a:solidFill>
                  <a:srgbClr val="002060"/>
                </a:solidFill>
                <a:latin typeface="Calibri" panose="020F0502020204030204"/>
                <a:ea typeface="DejaVu Sans" panose="020B0603030804020204"/>
              </a:rPr>
              <a:t> </a:t>
            </a:r>
            <a:r>
              <a:rPr lang="en-US" sz="3200" b="1" strike="noStrike" spc="-1">
                <a:solidFill>
                  <a:srgbClr val="002060"/>
                </a:solidFill>
                <a:latin typeface="Calibri" panose="020F0502020204030204"/>
                <a:ea typeface="DejaVu Sans" panose="020B0603030804020204"/>
              </a:rPr>
              <a:t>Week</a:t>
            </a:r>
            <a:endParaRPr lang="en-US" sz="3200" b="0" strike="noStrike" spc="-1">
              <a:latin typeface="Arial" panose="020B0604020202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7835" y="2239645"/>
            <a:ext cx="8401685" cy="197993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87350" y="5878195"/>
            <a:ext cx="1078230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" altLang="en-US" sz="1400" i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Dataset source: </a:t>
            </a:r>
            <a:r>
              <a:rPr lang="en-US" sz="1400" i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Computer Vision Based Pothole Detection under Challenging Conditions</a:t>
            </a:r>
            <a:r>
              <a:rPr lang="" altLang="en-US" sz="1400" i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, Sensors 2022</a:t>
            </a:r>
            <a:endParaRPr lang="" altLang="en-US" sz="1400" i="1">
              <a:solidFill>
                <a:srgbClr val="00206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198120" y="657225"/>
            <a:ext cx="5783580" cy="56661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39725" lvl="8" indent="-338455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charset="2"/>
              <a:buChar char=""/>
            </a:pPr>
            <a:r>
              <a:rPr lang="en-US" sz="3200" b="1" spc="-1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altLang="en-US" sz="3200" b="1" spc="-1" smtClean="0">
                <a:solidFill>
                  <a:srgbClr val="002060"/>
                </a:solidFill>
                <a:latin typeface="Calibri" panose="020F0502020204030204"/>
              </a:rPr>
              <a:t>Project work</a:t>
            </a:r>
            <a:endParaRPr lang="en-US" sz="3200" b="1" spc="-1" smtClean="0">
              <a:solidFill>
                <a:srgbClr val="002060"/>
              </a:solidFill>
              <a:latin typeface="Calibri" panose="020F0502020204030204"/>
            </a:endParaRPr>
          </a:p>
          <a:p>
            <a:pPr marL="344170" lvl="8" indent="0" defTabSz="914400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charset="2"/>
              <a:buChar char=""/>
            </a:pPr>
            <a:r>
              <a:rPr lang="en-US" sz="2400" b="0" strike="noStrike" spc="-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Completed the report</a:t>
            </a:r>
            <a:endParaRPr lang="en-US" sz="2400" b="0" strike="noStrike" spc="-1" dirty="0">
              <a:solidFill>
                <a:srgbClr val="00206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344170" lvl="8" indent="0" defTabSz="914400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charset="2"/>
              <a:buChar char=""/>
            </a:pPr>
            <a:r>
              <a:rPr lang="en-US" sz="2400" b="0" strike="noStrike" spc="-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" altLang="en-US" sz="2400" b="0" strike="noStrike" spc="-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Checked the details of each member</a:t>
            </a:r>
            <a:endParaRPr lang="en-US" sz="2400" b="0" strike="noStrike" spc="-1" dirty="0">
              <a:solidFill>
                <a:srgbClr val="00206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344170" lvl="8" indent="0" defTabSz="914400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charset="2"/>
              <a:buChar char=""/>
            </a:pPr>
            <a:r>
              <a:rPr lang="en-US" sz="2400" b="0" strike="noStrike" spc="-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Details: 01 no report, 11 reports via email</a:t>
            </a:r>
            <a:endParaRPr lang="en-US" altLang="en-US" sz="2000" b="0" strike="noStrike" spc="-1" dirty="0">
              <a:solidFill>
                <a:srgbClr val="00206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344170" lvl="8" indent="0" defTabSz="914400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charset="2"/>
              <a:buChar char=""/>
            </a:pPr>
            <a:r>
              <a:rPr lang="en-US" altLang="en-US" sz="2400" b="0" strike="noStrike" spc="-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Fix the errors with multi-cameras</a:t>
            </a:r>
            <a:endParaRPr lang="en-US" altLang="en-US" sz="2400" b="0" strike="noStrike" spc="-1" dirty="0">
              <a:solidFill>
                <a:srgbClr val="00206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344170" lvl="8" indent="0" defTabSz="914400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charset="2"/>
              <a:buChar char=""/>
            </a:pPr>
            <a:r>
              <a:rPr lang="en-US" altLang="en-US" sz="2400" b="0" strike="noStrike" spc="-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" altLang="en-US" sz="2400" b="0" strike="noStrike" spc="-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Looking for several free web server and d</a:t>
            </a:r>
            <a:r>
              <a:rPr lang="en-US" altLang="en-US" sz="2400" b="0" strike="noStrike" spc="-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eploy</a:t>
            </a:r>
            <a:r>
              <a:rPr lang="" altLang="en-US" sz="2400" b="0" strike="noStrike" spc="-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ing</a:t>
            </a:r>
            <a:r>
              <a:rPr lang="en-US" altLang="en-US" sz="2400" b="0" strike="noStrike" spc="-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the application </a:t>
            </a:r>
            <a:r>
              <a:rPr lang="" altLang="en-US" sz="2400" b="0" strike="noStrike" spc="-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on them -&gt; But, it isn’t successful</a:t>
            </a:r>
            <a:r>
              <a:rPr lang="en-US" altLang="en-US" sz="2400" b="0" strike="noStrike" spc="-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endParaRPr lang="en-US" altLang="en-US" sz="2400" b="0" strike="noStrike" spc="-1" dirty="0">
              <a:solidFill>
                <a:srgbClr val="00206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896620" lvl="8" indent="0" defTabSz="914400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charset="2"/>
              <a:buNone/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339725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339725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0" y="0"/>
            <a:ext cx="12188880" cy="53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en-US" sz="3200" b="1" spc="-1" smtClean="0">
                <a:solidFill>
                  <a:srgbClr val="002060"/>
                </a:solidFill>
                <a:latin typeface="Calibri" panose="020F0502020204030204"/>
                <a:ea typeface="DejaVu Sans" panose="020B0603030804020204"/>
              </a:rPr>
              <a:t>Last</a:t>
            </a:r>
            <a:r>
              <a:rPr lang="en-US" sz="3200" b="1" strike="noStrike" spc="-1" smtClean="0">
                <a:solidFill>
                  <a:srgbClr val="002060"/>
                </a:solidFill>
                <a:latin typeface="Calibri" panose="020F0502020204030204"/>
                <a:ea typeface="DejaVu Sans" panose="020B0603030804020204"/>
              </a:rPr>
              <a:t> </a:t>
            </a:r>
            <a:r>
              <a:rPr lang="en-US" sz="3200" b="1" strike="noStrike" spc="-1">
                <a:solidFill>
                  <a:srgbClr val="002060"/>
                </a:solidFill>
                <a:latin typeface="Calibri" panose="020F0502020204030204"/>
                <a:ea typeface="DejaVu Sans" panose="020B0603030804020204"/>
              </a:rPr>
              <a:t>Week</a:t>
            </a:r>
            <a:endParaRPr lang="en-US" sz="3200" b="0" strike="noStrike" spc="-1">
              <a:latin typeface="Arial" panose="020B06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0920" y="1125220"/>
            <a:ext cx="5905500" cy="48564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86170" y="3276600"/>
            <a:ext cx="5715000" cy="17526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198120" y="657225"/>
            <a:ext cx="5783580" cy="56661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39725" lvl="8" indent="-338455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charset="2"/>
              <a:buChar char=""/>
            </a:pPr>
            <a:r>
              <a:rPr lang="en-US" sz="3200" b="1" spc="-1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" altLang="en-US" sz="3200" b="1" spc="-1" smtClean="0">
                <a:solidFill>
                  <a:srgbClr val="002060"/>
                </a:solidFill>
                <a:latin typeface="Calibri" panose="020F0502020204030204"/>
              </a:rPr>
              <a:t>Seminar</a:t>
            </a:r>
            <a:endParaRPr lang="en-US" sz="3200" b="1" spc="-1" smtClean="0">
              <a:solidFill>
                <a:srgbClr val="002060"/>
              </a:solidFill>
              <a:latin typeface="Calibri" panose="020F0502020204030204"/>
            </a:endParaRPr>
          </a:p>
          <a:p>
            <a:pPr marL="344170" lvl="8" indent="0" defTabSz="914400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charset="2"/>
              <a:buChar char=""/>
            </a:pPr>
            <a:r>
              <a:rPr lang="" altLang="en-US" sz="2400" b="0" strike="noStrike" spc="-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Y</a:t>
            </a:r>
            <a:r>
              <a:rPr lang="en-US" sz="2400" b="0" strike="noStrike" spc="-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OLOv9: Learning What You Want to Learn Using Programmable Gradient Information</a:t>
            </a:r>
            <a:endParaRPr lang="en-US" sz="2400" b="0" strike="noStrike" spc="-1" dirty="0">
              <a:solidFill>
                <a:srgbClr val="00206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344170" lvl="8" indent="0" defTabSz="914400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charset="2"/>
              <a:buChar char=""/>
            </a:pPr>
            <a:r>
              <a:rPr lang="en-US" sz="2400" b="0" strike="noStrike" spc="-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" altLang="en-US" sz="2400" b="0" strike="noStrike" spc="-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New techniques:</a:t>
            </a:r>
            <a:endParaRPr lang="" altLang="en-US" sz="2400" b="0" strike="noStrike" spc="-1" dirty="0">
              <a:solidFill>
                <a:srgbClr val="00206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668020" lvl="8" indent="0" defTabSz="914400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charset="2"/>
              <a:buChar char=""/>
            </a:pPr>
            <a:r>
              <a:rPr lang="en-US" sz="2000" b="0" strike="noStrike" spc="-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" altLang="en-US" sz="2000" b="0" strike="noStrike" spc="-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A</a:t>
            </a:r>
            <a:r>
              <a:rPr lang="en-US" sz="2000" b="0" strike="noStrike" spc="-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novel concept named </a:t>
            </a:r>
            <a:r>
              <a:rPr lang="en-US" sz="2000" b="1" strike="noStrike" spc="-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Programmable Gradient Information </a:t>
            </a:r>
            <a:r>
              <a:rPr lang="" altLang="en-US" sz="2000" b="1" strike="noStrike" spc="-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(PGI)</a:t>
            </a:r>
            <a:endParaRPr lang="" altLang="en-US" sz="2000" b="1" strike="noStrike" spc="-1" dirty="0">
              <a:solidFill>
                <a:srgbClr val="00206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668020" lvl="8" indent="0" defTabSz="914400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charset="2"/>
              <a:buChar char=""/>
            </a:pPr>
            <a:r>
              <a:rPr lang="" altLang="en-US" sz="2000" strike="noStrike" spc="-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A</a:t>
            </a:r>
            <a:r>
              <a:rPr lang="en-US" sz="2000" strike="noStrike" spc="-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new lightweight network architecture called </a:t>
            </a:r>
            <a:r>
              <a:rPr lang="en-US" sz="2000" b="1" strike="noStrike" spc="-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Generalized Efficient Layer Aggregation Network (GELAN)</a:t>
            </a:r>
            <a:endParaRPr lang="en-US" sz="2400" b="1" strike="noStrike" spc="-1" dirty="0">
              <a:latin typeface="Arial" panose="020B0604020202020204"/>
            </a:endParaRPr>
          </a:p>
          <a:p>
            <a:pPr marL="339725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0" y="0"/>
            <a:ext cx="12188880" cy="53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en-US" sz="3200" b="1" spc="-1" smtClean="0">
                <a:solidFill>
                  <a:srgbClr val="002060"/>
                </a:solidFill>
                <a:latin typeface="Calibri" panose="020F0502020204030204"/>
                <a:ea typeface="DejaVu Sans" panose="020B0603030804020204"/>
              </a:rPr>
              <a:t>Last</a:t>
            </a:r>
            <a:r>
              <a:rPr lang="en-US" sz="3200" b="1" strike="noStrike" spc="-1" smtClean="0">
                <a:solidFill>
                  <a:srgbClr val="002060"/>
                </a:solidFill>
                <a:latin typeface="Calibri" panose="020F0502020204030204"/>
                <a:ea typeface="DejaVu Sans" panose="020B0603030804020204"/>
              </a:rPr>
              <a:t> </a:t>
            </a:r>
            <a:r>
              <a:rPr lang="en-US" sz="3200" b="1" strike="noStrike" spc="-1">
                <a:solidFill>
                  <a:srgbClr val="002060"/>
                </a:solidFill>
                <a:latin typeface="Calibri" panose="020F0502020204030204"/>
                <a:ea typeface="DejaVu Sans" panose="020B0603030804020204"/>
              </a:rPr>
              <a:t>Week</a:t>
            </a:r>
            <a:endParaRPr lang="en-US" sz="3200" b="0" strike="noStrike" spc="-1">
              <a:latin typeface="Arial" panose="020B0604020202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81700" y="1069975"/>
            <a:ext cx="5919470" cy="5039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198000" y="657360"/>
            <a:ext cx="11460240" cy="566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marL="339725" lvl="8" indent="-338455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charset="2"/>
              <a:buChar char=""/>
            </a:pPr>
            <a:r>
              <a:rPr lang="en-US" altLang="en-US" sz="2800" b="1" spc="-1" smtClean="0">
                <a:solidFill>
                  <a:srgbClr val="002060"/>
                </a:solidFill>
                <a:latin typeface="Calibri" panose="020F0502020204030204"/>
              </a:rPr>
              <a:t>Project work</a:t>
            </a:r>
            <a:endParaRPr lang="en-US" sz="3200" b="1" spc="-1" smtClean="0">
              <a:solidFill>
                <a:srgbClr val="002060"/>
              </a:solidFill>
              <a:latin typeface="Calibri" panose="020F0502020204030204"/>
            </a:endParaRPr>
          </a:p>
          <a:p>
            <a:pPr marL="344170" lvl="8" indent="0" defTabSz="914400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charset="2"/>
              <a:buChar char=""/>
            </a:pPr>
            <a:r>
              <a:rPr lang="" altLang="en-US" sz="2400" spc="-1" smtClean="0">
                <a:solidFill>
                  <a:srgbClr val="002060"/>
                </a:solidFill>
                <a:latin typeface="Calibri" panose="020F0502020204030204"/>
                <a:sym typeface="+mn-ea"/>
              </a:rPr>
              <a:t>Report to professor</a:t>
            </a:r>
            <a:endParaRPr lang="en-US" altLang="en-US" sz="2400" spc="-1" smtClean="0">
              <a:solidFill>
                <a:srgbClr val="002060"/>
              </a:solidFill>
              <a:latin typeface="Calibri" panose="020F0502020204030204"/>
              <a:sym typeface="+mn-ea"/>
            </a:endParaRPr>
          </a:p>
          <a:p>
            <a:pPr marL="344170" lvl="8" indent="0" defTabSz="914400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charset="2"/>
              <a:buChar char=""/>
            </a:pPr>
            <a:r>
              <a:rPr lang="en-US" altLang="en-US" sz="2400" spc="-1" smtClean="0">
                <a:solidFill>
                  <a:srgbClr val="002060"/>
                </a:solidFill>
                <a:latin typeface="Calibri" panose="020F0502020204030204"/>
                <a:sym typeface="+mn-ea"/>
              </a:rPr>
              <a:t>Fix the code for connecting multi-cameras </a:t>
            </a:r>
            <a:r>
              <a:rPr lang="" altLang="en-US" sz="2400" spc="-1" smtClean="0">
                <a:solidFill>
                  <a:srgbClr val="002060"/>
                </a:solidFill>
                <a:latin typeface="Calibri" panose="020F0502020204030204"/>
                <a:sym typeface="+mn-ea"/>
              </a:rPr>
              <a:t>and </a:t>
            </a:r>
            <a:r>
              <a:rPr lang="en-US" altLang="en-US" sz="2400" spc="-1" smtClean="0">
                <a:solidFill>
                  <a:srgbClr val="002060"/>
                </a:solidFill>
                <a:latin typeface="Calibri" panose="020F0502020204030204"/>
                <a:sym typeface="+mn-ea"/>
              </a:rPr>
              <a:t>deploy the AI application on the free server</a:t>
            </a:r>
            <a:endParaRPr lang="en-US" altLang="en-US" sz="2800" spc="-1" smtClean="0">
              <a:solidFill>
                <a:srgbClr val="002060"/>
              </a:solidFill>
              <a:latin typeface="Calibri" panose="020F0502020204030204"/>
              <a:sym typeface="+mn-ea"/>
            </a:endParaRPr>
          </a:p>
          <a:p>
            <a:pPr marL="339725" lvl="8" indent="-338455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charset="2"/>
              <a:buChar char=""/>
            </a:pPr>
            <a:r>
              <a:rPr lang="en-US" altLang="en-US" sz="2800" b="1" spc="-1" smtClean="0">
                <a:solidFill>
                  <a:srgbClr val="002060"/>
                </a:solidFill>
                <a:latin typeface="Calibri" panose="020F0502020204030204"/>
                <a:sym typeface="+mn-ea"/>
              </a:rPr>
              <a:t>ISIE 2024</a:t>
            </a:r>
            <a:endParaRPr lang="en-US" sz="2800" b="1" spc="-1" smtClean="0">
              <a:solidFill>
                <a:srgbClr val="002060"/>
              </a:solidFill>
              <a:latin typeface="Calibri" panose="020F0502020204030204"/>
            </a:endParaRPr>
          </a:p>
          <a:p>
            <a:pPr marL="687070" lvl="8" indent="-314325" defTabSz="914400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charset="2"/>
              <a:buChar char=""/>
            </a:pPr>
            <a:r>
              <a:rPr lang="" altLang="en-US" sz="2400" spc="-1" smtClean="0">
                <a:solidFill>
                  <a:srgbClr val="002060"/>
                </a:solidFill>
                <a:latin typeface="Calibri" panose="020F0502020204030204"/>
                <a:sym typeface="+mn-ea"/>
              </a:rPr>
              <a:t>Finish w</a:t>
            </a:r>
            <a:r>
              <a:rPr lang="en-US" altLang="en-US" sz="2400" spc="-1" smtClean="0">
                <a:solidFill>
                  <a:srgbClr val="002060"/>
                </a:solidFill>
                <a:latin typeface="Calibri" panose="020F0502020204030204"/>
                <a:sym typeface="+mn-ea"/>
              </a:rPr>
              <a:t>riting the manuscript</a:t>
            </a:r>
            <a:endParaRPr lang="en-US" altLang="en-US" sz="2400" spc="-1" smtClean="0">
              <a:solidFill>
                <a:srgbClr val="002060"/>
              </a:solidFill>
              <a:latin typeface="Calibri" panose="020F0502020204030204"/>
              <a:sym typeface="+mn-ea"/>
            </a:endParaRPr>
          </a:p>
          <a:p>
            <a:pPr marL="687070" lvl="8" indent="-314325" defTabSz="914400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charset="2"/>
              <a:buChar char=""/>
            </a:pPr>
            <a:r>
              <a:rPr lang="" altLang="en-US" sz="2400" spc="-1" smtClean="0">
                <a:solidFill>
                  <a:srgbClr val="002060"/>
                </a:solidFill>
                <a:latin typeface="Calibri" panose="020F0502020204030204"/>
                <a:sym typeface="+mn-ea"/>
              </a:rPr>
              <a:t>Double-check with Thuy, Andri’s help</a:t>
            </a:r>
            <a:endParaRPr lang="" altLang="en-US" sz="2400" spc="-1" smtClean="0">
              <a:solidFill>
                <a:srgbClr val="002060"/>
              </a:solidFill>
              <a:latin typeface="Calibri" panose="020F0502020204030204"/>
              <a:sym typeface="+mn-ea"/>
            </a:endParaRPr>
          </a:p>
          <a:p>
            <a:pPr marL="687070" lvl="8" indent="-314325" defTabSz="914400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charset="2"/>
              <a:buChar char=""/>
            </a:pPr>
            <a:r>
              <a:rPr lang="" altLang="en-US" sz="2400" spc="-1" smtClean="0">
                <a:solidFill>
                  <a:srgbClr val="002060"/>
                </a:solidFill>
                <a:latin typeface="Calibri" panose="020F0502020204030204"/>
                <a:sym typeface="+mn-ea"/>
              </a:rPr>
              <a:t>Submit to system (TT09 track)</a:t>
            </a:r>
            <a:endParaRPr lang="en-US" altLang="en-US" sz="2800" spc="-1" smtClean="0">
              <a:solidFill>
                <a:srgbClr val="002060"/>
              </a:solidFill>
              <a:latin typeface="Calibri" panose="020F0502020204030204"/>
              <a:sym typeface="+mn-ea"/>
            </a:endParaRPr>
          </a:p>
          <a:p>
            <a:pPr marL="339725" lvl="8" indent="-338455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charset="2"/>
              <a:buChar char=""/>
            </a:pPr>
            <a:r>
              <a:rPr lang="en-US" altLang="en-US" sz="2800" b="1" spc="-1" smtClean="0">
                <a:solidFill>
                  <a:srgbClr val="002060"/>
                </a:solidFill>
                <a:latin typeface="Calibri" panose="020F0502020204030204"/>
                <a:sym typeface="+mn-ea"/>
              </a:rPr>
              <a:t>IWIS 2024</a:t>
            </a:r>
            <a:endParaRPr lang="en-US" sz="2400" b="1" spc="-1" smtClean="0">
              <a:solidFill>
                <a:srgbClr val="002060"/>
              </a:solidFill>
              <a:latin typeface="Calibri" panose="020F0502020204030204"/>
            </a:endParaRPr>
          </a:p>
          <a:p>
            <a:pPr marL="687070" lvl="8" indent="-295275" defTabSz="914400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charset="2"/>
              <a:buChar char=""/>
            </a:pPr>
            <a:r>
              <a:rPr lang="en-US" altLang="en-US" sz="2400" b="0" strike="noStrike" spc="-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Finish training </a:t>
            </a:r>
            <a:r>
              <a:rPr lang="" altLang="en-US" sz="2400" b="0" strike="noStrike" spc="-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with fine-tune YOLOv8</a:t>
            </a:r>
            <a:endParaRPr lang="en-US" altLang="en-US" sz="2400" b="0" strike="noStrike" spc="-1" dirty="0">
              <a:solidFill>
                <a:srgbClr val="00206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687070" lvl="8" indent="-295275" defTabSz="914400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charset="2"/>
              <a:buChar char=""/>
            </a:pPr>
            <a:r>
              <a:rPr lang="" altLang="en-US" sz="2400" b="0" strike="noStrike" spc="-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Try to train and evaluate with YOLOv9</a:t>
            </a:r>
            <a:endParaRPr lang="" altLang="en-US" sz="2400" b="0" strike="noStrike" spc="-1" dirty="0">
              <a:solidFill>
                <a:srgbClr val="00206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687070" lvl="8" indent="-295275" defTabSz="914400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charset="2"/>
              <a:buChar char=""/>
            </a:pPr>
            <a:r>
              <a:rPr lang="" altLang="en-US" sz="2400" b="0" strike="noStrike" spc="-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Make the tables, figures, ablation studies</a:t>
            </a: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</a:pPr>
            <a:endParaRPr lang="en-US" sz="2400" b="0" strike="noStrike" spc="-1" dirty="0">
              <a:latin typeface="Arial" panose="020B0604020202020204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0" y="0"/>
            <a:ext cx="12188880" cy="53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en-US" altLang="en-US" sz="3200" b="1" strike="noStrike" spc="-1" smtClean="0">
                <a:solidFill>
                  <a:srgbClr val="002060"/>
                </a:solidFill>
                <a:latin typeface="Calibri" panose="020F0502020204030204"/>
                <a:ea typeface="DejaVu Sans" panose="020B0603030804020204"/>
              </a:rPr>
              <a:t>This</a:t>
            </a:r>
            <a:r>
              <a:rPr lang="en-US" sz="3200" b="1" strike="noStrike" spc="-1" smtClean="0">
                <a:solidFill>
                  <a:srgbClr val="002060"/>
                </a:solidFill>
                <a:latin typeface="Calibri" panose="020F0502020204030204"/>
                <a:ea typeface="DejaVu Sans" panose="020B0603030804020204"/>
              </a:rPr>
              <a:t> </a:t>
            </a:r>
            <a:r>
              <a:rPr lang="en-US" sz="3200" b="1" strike="noStrike" spc="-1">
                <a:solidFill>
                  <a:srgbClr val="002060"/>
                </a:solidFill>
                <a:latin typeface="Calibri" panose="020F0502020204030204"/>
                <a:ea typeface="DejaVu Sans" panose="020B0603030804020204"/>
              </a:rPr>
              <a:t>Week</a:t>
            </a:r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0" y="0"/>
            <a:ext cx="12188880" cy="53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2"/>
          <p:cNvSpPr/>
          <p:nvPr/>
        </p:nvSpPr>
        <p:spPr>
          <a:xfrm>
            <a:off x="-1014840" y="2874960"/>
            <a:ext cx="14218560" cy="109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6600" b="1" strike="noStrike" spc="-1">
                <a:solidFill>
                  <a:srgbClr val="002060"/>
                </a:solidFill>
                <a:latin typeface="Calibri" panose="020F0502020204030204"/>
                <a:ea typeface="DejaVu Sans" panose="020B0603030804020204"/>
              </a:rPr>
              <a:t>Thank you for your attention!</a:t>
            </a:r>
            <a:endParaRPr lang="en-US" sz="6600" b="0" strike="noStrike" spc="-1">
              <a:latin typeface="Arial" panose="020B0604020202020204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4724280" y="6455880"/>
            <a:ext cx="273996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1548</Words>
  <Application>WPS Presentation</Application>
  <PresentationFormat>Custom</PresentationFormat>
  <Paragraphs>247</Paragraphs>
  <Slides>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4" baseType="lpstr">
      <vt:lpstr>Arial</vt:lpstr>
      <vt:lpstr>SimSun</vt:lpstr>
      <vt:lpstr>Wingdings</vt:lpstr>
      <vt:lpstr>Arial</vt:lpstr>
      <vt:lpstr>Symbol</vt:lpstr>
      <vt:lpstr>Times New Roman</vt:lpstr>
      <vt:lpstr>Calibri</vt:lpstr>
      <vt:lpstr>DejaVu Sans</vt:lpstr>
      <vt:lpstr>Noto Sans CJK HK</vt:lpstr>
      <vt:lpstr>Wingdings 3</vt:lpstr>
      <vt:lpstr>Calibri</vt:lpstr>
      <vt:lpstr>微软雅黑</vt:lpstr>
      <vt:lpstr>Arial Unicode MS</vt:lpstr>
      <vt:lpstr>Times New Roman</vt:lpstr>
      <vt:lpstr>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Duy Linh</dc:creator>
  <cp:lastModifiedBy>duy-linh</cp:lastModifiedBy>
  <cp:revision>4141</cp:revision>
  <dcterms:created xsi:type="dcterms:W3CDTF">2024-03-20T02:07:02Z</dcterms:created>
  <dcterms:modified xsi:type="dcterms:W3CDTF">2024-03-20T02:07:02Z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KSOProductBuildVer">
    <vt:lpwstr>1033-11.1.0.9505</vt:lpwstr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6</vt:i4>
  </property>
  <property fmtid="{D5CDD505-2E9C-101B-9397-08002B2CF9AE}" pid="9" name="PresentationFormat">
    <vt:lpwstr>Custom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8</vt:i4>
  </property>
</Properties>
</file>