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68" r:id="rId2"/>
    <p:sldId id="259" r:id="rId3"/>
    <p:sldId id="299" r:id="rId4"/>
    <p:sldId id="318" r:id="rId5"/>
    <p:sldId id="320" r:id="rId6"/>
    <p:sldId id="321" r:id="rId7"/>
    <p:sldId id="300" r:id="rId8"/>
    <p:sldId id="301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02" r:id="rId17"/>
    <p:sldId id="303" r:id="rId18"/>
    <p:sldId id="312" r:id="rId19"/>
    <p:sldId id="311" r:id="rId20"/>
    <p:sldId id="313" r:id="rId21"/>
    <p:sldId id="314" r:id="rId22"/>
    <p:sldId id="315" r:id="rId23"/>
    <p:sldId id="316" r:id="rId24"/>
    <p:sldId id="317" r:id="rId25"/>
    <p:sldId id="298" r:id="rId26"/>
    <p:sldId id="537" r:id="rId27"/>
    <p:sldId id="538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3659" userDrawn="1">
          <p15:clr>
            <a:srgbClr val="A4A3A4"/>
          </p15:clr>
        </p15:guide>
        <p15:guide id="3" orient="horz" pos="1888" userDrawn="1">
          <p15:clr>
            <a:srgbClr val="A4A3A4"/>
          </p15:clr>
        </p15:guide>
        <p15:guide id="5" pos="7105" userDrawn="1">
          <p15:clr>
            <a:srgbClr val="A4A3A4"/>
          </p15:clr>
        </p15:guide>
        <p15:guide id="6" orient="horz" pos="2024" userDrawn="1">
          <p15:clr>
            <a:srgbClr val="A4A3A4"/>
          </p15:clr>
        </p15:guide>
        <p15:guide id="7" orient="horz" pos="1298" userDrawn="1">
          <p15:clr>
            <a:srgbClr val="A4A3A4"/>
          </p15:clr>
        </p15:guide>
        <p15:guide id="8" pos="211" userDrawn="1">
          <p15:clr>
            <a:srgbClr val="A4A3A4"/>
          </p15:clr>
        </p15:guide>
        <p15:guide id="9" orient="horz" pos="2341" userDrawn="1">
          <p15:clr>
            <a:srgbClr val="A4A3A4"/>
          </p15:clr>
        </p15:guide>
        <p15:guide id="11" pos="4021" userDrawn="1">
          <p15:clr>
            <a:srgbClr val="A4A3A4"/>
          </p15:clr>
        </p15:guide>
        <p15:guide id="12" orient="horz" pos="572" userDrawn="1">
          <p15:clr>
            <a:srgbClr val="A4A3A4"/>
          </p15:clr>
        </p15:guide>
        <p15:guide id="13" pos="1345" userDrawn="1">
          <p15:clr>
            <a:srgbClr val="A4A3A4"/>
          </p15:clr>
        </p15:guide>
        <p15:guide id="14" pos="1905" userDrawn="1">
          <p15:clr>
            <a:srgbClr val="A4A3A4"/>
          </p15:clr>
        </p15:guide>
        <p15:guide id="15" pos="3840" userDrawn="1">
          <p15:clr>
            <a:srgbClr val="A4A3A4"/>
          </p15:clr>
        </p15:guide>
        <p15:guide id="16" pos="57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wook Seo" initials="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6" autoAdjust="0"/>
    <p:restoredTop sz="76701" autoAdjust="0"/>
  </p:normalViewPr>
  <p:slideViewPr>
    <p:cSldViewPr showGuides="1">
      <p:cViewPr varScale="1">
        <p:scale>
          <a:sx n="92" d="100"/>
          <a:sy n="92" d="100"/>
        </p:scale>
        <p:origin x="702" y="66"/>
      </p:cViewPr>
      <p:guideLst>
        <p:guide orient="horz" pos="1525"/>
        <p:guide pos="3659"/>
        <p:guide orient="horz" pos="1888"/>
        <p:guide pos="7105"/>
        <p:guide orient="horz" pos="2024"/>
        <p:guide orient="horz" pos="1298"/>
        <p:guide pos="211"/>
        <p:guide orient="horz" pos="2341"/>
        <p:guide pos="4021"/>
        <p:guide orient="horz" pos="572"/>
        <p:guide pos="1345"/>
        <p:guide pos="1905"/>
        <p:guide pos="3840"/>
        <p:guide pos="57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raf Russo" userId="869ff87333ac24dc" providerId="LiveId" clId="{903EEAAB-3D7B-48A4-A186-D3E0FA5EE880}"/>
    <pc:docChg chg="modSld">
      <pc:chgData name="Ashraf Russo" userId="869ff87333ac24dc" providerId="LiveId" clId="{903EEAAB-3D7B-48A4-A186-D3E0FA5EE880}" dt="2021-09-17T17:27:59.387" v="26" actId="20577"/>
      <pc:docMkLst>
        <pc:docMk/>
      </pc:docMkLst>
      <pc:sldChg chg="modSp mod">
        <pc:chgData name="Ashraf Russo" userId="869ff87333ac24dc" providerId="LiveId" clId="{903EEAAB-3D7B-48A4-A186-D3E0FA5EE880}" dt="2021-09-17T17:27:59.387" v="26" actId="20577"/>
        <pc:sldMkLst>
          <pc:docMk/>
          <pc:sldMk cId="3113567462" sldId="268"/>
        </pc:sldMkLst>
        <pc:spChg chg="mod">
          <ac:chgData name="Ashraf Russo" userId="869ff87333ac24dc" providerId="LiveId" clId="{903EEAAB-3D7B-48A4-A186-D3E0FA5EE880}" dt="2021-09-17T17:27:59.387" v="26" actId="20577"/>
          <ac:spMkLst>
            <pc:docMk/>
            <pc:sldMk cId="3113567462" sldId="268"/>
            <ac:spMk id="3" creationId="{00000000-0000-0000-0000-000000000000}"/>
          </ac:spMkLst>
        </pc:spChg>
      </pc:sldChg>
    </pc:docChg>
  </pc:docChgLst>
  <pc:docChgLst>
    <pc:chgData name="Ashraf Russo" userId="869ff87333ac24dc" providerId="LiveId" clId="{01530801-2826-481F-BD41-BF79C2A20391}"/>
    <pc:docChg chg="addSld modSld">
      <pc:chgData name="Ashraf Russo" userId="869ff87333ac24dc" providerId="LiveId" clId="{01530801-2826-481F-BD41-BF79C2A20391}" dt="2019-06-25T08:59:03.920" v="9" actId="20577"/>
      <pc:docMkLst>
        <pc:docMk/>
      </pc:docMkLst>
      <pc:sldChg chg="modSp">
        <pc:chgData name="Ashraf Russo" userId="869ff87333ac24dc" providerId="LiveId" clId="{01530801-2826-481F-BD41-BF79C2A20391}" dt="2019-06-25T08:59:03.920" v="9" actId="20577"/>
        <pc:sldMkLst>
          <pc:docMk/>
          <pc:sldMk cId="3113567462" sldId="268"/>
        </pc:sldMkLst>
        <pc:spChg chg="mod">
          <ac:chgData name="Ashraf Russo" userId="869ff87333ac24dc" providerId="LiveId" clId="{01530801-2826-481F-BD41-BF79C2A20391}" dt="2019-06-25T08:59:03.920" v="9" actId="20577"/>
          <ac:spMkLst>
            <pc:docMk/>
            <pc:sldMk cId="3113567462" sldId="268"/>
            <ac:spMk id="3" creationId="{00000000-0000-0000-0000-000000000000}"/>
          </ac:spMkLst>
        </pc:spChg>
      </pc:sldChg>
      <pc:sldChg chg="add">
        <pc:chgData name="Ashraf Russo" userId="869ff87333ac24dc" providerId="LiveId" clId="{01530801-2826-481F-BD41-BF79C2A20391}" dt="2019-06-25T08:58:14.867" v="0"/>
        <pc:sldMkLst>
          <pc:docMk/>
          <pc:sldMk cId="3244340786" sldId="298"/>
        </pc:sldMkLst>
      </pc:sldChg>
    </pc:docChg>
  </pc:docChgLst>
  <pc:docChgLst>
    <pc:chgData name="Ashraf Russo" userId="869ff87333ac24dc" providerId="LiveId" clId="{4150C265-8776-408B-AC75-4C71667ADC82}"/>
    <pc:docChg chg="modSld">
      <pc:chgData name="Ashraf Russo" userId="869ff87333ac24dc" providerId="LiveId" clId="{4150C265-8776-408B-AC75-4C71667ADC82}" dt="2020-06-16T09:06:26.161" v="9" actId="20577"/>
      <pc:docMkLst>
        <pc:docMk/>
      </pc:docMkLst>
      <pc:sldChg chg="modSp mod">
        <pc:chgData name="Ashraf Russo" userId="869ff87333ac24dc" providerId="LiveId" clId="{4150C265-8776-408B-AC75-4C71667ADC82}" dt="2020-06-16T09:06:26.161" v="9" actId="20577"/>
        <pc:sldMkLst>
          <pc:docMk/>
          <pc:sldMk cId="3113567462" sldId="268"/>
        </pc:sldMkLst>
        <pc:spChg chg="mod">
          <ac:chgData name="Ashraf Russo" userId="869ff87333ac24dc" providerId="LiveId" clId="{4150C265-8776-408B-AC75-4C71667ADC82}" dt="2020-06-16T09:06:26.161" v="9" actId="20577"/>
          <ac:spMkLst>
            <pc:docMk/>
            <pc:sldMk cId="3113567462" sldId="26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D0C69-0313-4432-B324-64AD5346B43B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A7E6E-B01B-43BA-BE81-66C20ED4BE1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755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ymbolmark0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1" y="3933056"/>
            <a:ext cx="3253316" cy="28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590823"/>
            <a:ext cx="10363200" cy="1470025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11424" y="3140968"/>
            <a:ext cx="10369152" cy="2857872"/>
          </a:xfrm>
        </p:spPr>
        <p:txBody>
          <a:bodyPr/>
          <a:lstStyle>
            <a:lvl1pPr marL="0" indent="0" algn="ctr" latinLnBrk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263684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96643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88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406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latinLnBrk="0">
              <a:buClr>
                <a:srgbClr val="00B0F0"/>
              </a:buClr>
              <a:buSzPct val="80000"/>
              <a:buFont typeface="Wingdings 3" panose="05040102010807070707" pitchFamily="18" charset="2"/>
              <a:buChar char=""/>
              <a:defRPr sz="2400"/>
            </a:lvl1pPr>
            <a:lvl2pPr marL="742950" indent="-285750" latinLnBrk="0">
              <a:buClr>
                <a:srgbClr val="00B0F0"/>
              </a:buClr>
              <a:buSzPct val="80000"/>
              <a:buFont typeface="Wingdings 3" panose="05040102010807070707" pitchFamily="18" charset="2"/>
              <a:buChar char=""/>
              <a:defRPr sz="2000"/>
            </a:lvl2pPr>
            <a:lvl3pPr marL="1143000" indent="-228600" latinLnBrk="0">
              <a:buClr>
                <a:srgbClr val="00B0F0"/>
              </a:buClr>
              <a:buSzPct val="80000"/>
              <a:buFont typeface="Wingdings 3" panose="05040102010807070707" pitchFamily="18" charset="2"/>
              <a:buChar char=""/>
              <a:defRPr sz="2000"/>
            </a:lvl3pPr>
            <a:lvl4pPr marL="1600200" indent="-228600" latinLnBrk="0">
              <a:buClr>
                <a:srgbClr val="00B0F0"/>
              </a:buClr>
              <a:buSzPct val="80000"/>
              <a:buFont typeface="Wingdings 3" panose="05040102010807070707" pitchFamily="18" charset="2"/>
              <a:buChar char=""/>
              <a:defRPr sz="1800"/>
            </a:lvl4pPr>
            <a:lvl5pPr marL="2057400" indent="-228600" latinLnBrk="0">
              <a:buClr>
                <a:srgbClr val="00B0F0"/>
              </a:buClr>
              <a:buSzPct val="80000"/>
              <a:buFont typeface="Wingdings 3" panose="05040102010807070707" pitchFamily="18" charset="2"/>
              <a:buChar char=""/>
              <a:defRPr sz="18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84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 latinLnBrk="0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latinLnBrk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00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 latinLnBrk="0">
              <a:defRPr sz="2800"/>
            </a:lvl1pPr>
            <a:lvl2pPr latinLnBrk="0">
              <a:defRPr sz="2400"/>
            </a:lvl2pPr>
            <a:lvl3pPr latinLnBrk="0">
              <a:defRPr sz="2000"/>
            </a:lvl3pPr>
            <a:lvl4pPr latinLnBrk="0">
              <a:defRPr sz="1800"/>
            </a:lvl4pPr>
            <a:lvl5pPr latinLnBrk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 latinLnBrk="0">
              <a:defRPr sz="2800"/>
            </a:lvl1pPr>
            <a:lvl2pPr latinLnBrk="0">
              <a:defRPr sz="2400"/>
            </a:lvl2pPr>
            <a:lvl3pPr latinLnBrk="0">
              <a:defRPr sz="2000"/>
            </a:lvl3pPr>
            <a:lvl4pPr latinLnBrk="0">
              <a:defRPr sz="1800"/>
            </a:lvl4pPr>
            <a:lvl5pPr latinLnBrk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12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latinLnBrk="0">
              <a:defRPr sz="2400"/>
            </a:lvl1pPr>
            <a:lvl2pPr latinLnBrk="0">
              <a:defRPr sz="2000"/>
            </a:lvl2pPr>
            <a:lvl3pPr latinLnBrk="0">
              <a:defRPr sz="1800"/>
            </a:lvl3pPr>
            <a:lvl4pPr latinLnBrk="0">
              <a:defRPr sz="1600"/>
            </a:lvl4pPr>
            <a:lvl5pPr latinLnBrk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 latinLnBrk="0">
              <a:defRPr sz="2400"/>
            </a:lvl1pPr>
            <a:lvl2pPr latinLnBrk="0">
              <a:defRPr sz="2000"/>
            </a:lvl2pPr>
            <a:lvl3pPr latinLnBrk="0">
              <a:defRPr sz="1800"/>
            </a:lvl3pPr>
            <a:lvl4pPr latinLnBrk="0">
              <a:defRPr sz="1600"/>
            </a:lvl4pPr>
            <a:lvl5pPr latinLnBrk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365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11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444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 latinLnBrk="0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 latinLnBrk="0">
              <a:defRPr sz="3200"/>
            </a:lvl1pPr>
            <a:lvl2pPr latinLnBrk="0">
              <a:defRPr sz="2800"/>
            </a:lvl2pPr>
            <a:lvl3pPr latinLnBrk="0">
              <a:defRPr sz="2400"/>
            </a:lvl3pPr>
            <a:lvl4pPr latinLnBrk="0">
              <a:defRPr sz="2000"/>
            </a:lvl4pPr>
            <a:lvl5pPr latinLnBrk="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 latinLnBrk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91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442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35360" y="606426"/>
            <a:ext cx="11521280" cy="5702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83381" y="6434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fld id="{701E37F6-9305-46B3-AE48-3F62DF0BFD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endParaRPr lang="en-US" altLang="ko-KR" sz="4400" dirty="0">
              <a:latin typeface="Calibri" panose="020F0502020204030204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2624"/>
            <a:ext cx="12192000" cy="53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10" name="Picture 7" descr="logo"/>
          <p:cNvPicPr>
            <a:picLocks noChangeAspect="1" noChangeArrowheads="1"/>
          </p:cNvPicPr>
          <p:nvPr/>
        </p:nvPicPr>
        <p:blipFill>
          <a:blip r:embed="rId1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46569" y="6453188"/>
            <a:ext cx="76835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0" y="6351588"/>
            <a:ext cx="12192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0" y="53499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 dirty="0"/>
          </a:p>
        </p:txBody>
      </p:sp>
      <p:pic>
        <p:nvPicPr>
          <p:cNvPr id="13" name="Picture 10" descr="symbolmark01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616" y="8467"/>
            <a:ext cx="52639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49" y="6435048"/>
            <a:ext cx="916240" cy="40607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2" y="6545387"/>
            <a:ext cx="1993490" cy="1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rgbClr val="00206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60000"/>
        <a:buFontTx/>
        <a:buBlip>
          <a:blip r:embed="rId17"/>
        </a:buBlip>
        <a:defRPr sz="24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Tx/>
        <a:buBlip>
          <a:blip r:embed="rId17"/>
        </a:buBlip>
        <a:defRPr sz="24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60000"/>
        <a:buFontTx/>
        <a:buBlip>
          <a:blip r:embed="rId17"/>
        </a:buBlip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60000"/>
        <a:buFontTx/>
        <a:buBlip>
          <a:blip r:embed="rId17"/>
        </a:buBlip>
        <a:defRPr sz="18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Tx/>
        <a:buBlip>
          <a:blip r:embed="rId17"/>
        </a:buBlip>
        <a:defRPr sz="18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hyperlink" Target="https://arxiv.org/pdf/2010.11929v2.pd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6.png"/><Relationship Id="rId7" Type="http://schemas.openxmlformats.org/officeDocument/2006/relationships/image" Target="NULL"/><Relationship Id="rId12" Type="http://schemas.openxmlformats.org/officeDocument/2006/relationships/image" Target="../media/image59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4000" dirty="0" err="1">
                <a:solidFill>
                  <a:srgbClr val="002060"/>
                </a:solidFill>
              </a:rPr>
              <a:t>SpectFormer</a:t>
            </a:r>
            <a:r>
              <a:rPr lang="en-US" altLang="ko-KR" sz="4000" dirty="0">
                <a:solidFill>
                  <a:srgbClr val="002060"/>
                </a:solidFill>
              </a:rPr>
              <a:t>: Frequency and Attention is what you need in a Vision Transformer</a:t>
            </a:r>
            <a:br>
              <a:rPr lang="en-US" altLang="ko-KR" sz="4000" dirty="0">
                <a:solidFill>
                  <a:srgbClr val="002060"/>
                </a:solidFill>
              </a:rPr>
            </a:br>
            <a:r>
              <a:rPr lang="en-US" sz="2400" b="0" dirty="0"/>
              <a:t>Badri Narayana Patro </a:t>
            </a:r>
            <a:r>
              <a:rPr lang="en-US" sz="2400" b="0" i="1" dirty="0"/>
              <a:t>Microsoft</a:t>
            </a:r>
            <a:r>
              <a:rPr lang="en-US" sz="2400" b="0" dirty="0"/>
              <a:t>, Vinay P. Namboodiri University of Bath, Vijay Srinivas </a:t>
            </a:r>
            <a:r>
              <a:rPr lang="en-US" sz="2400" b="0" dirty="0" err="1"/>
              <a:t>Agneeswaran</a:t>
            </a:r>
            <a:r>
              <a:rPr lang="en-US" sz="2400" b="0" dirty="0"/>
              <a:t> </a:t>
            </a:r>
            <a:r>
              <a:rPr lang="en-US" sz="2400" b="0" i="1" dirty="0"/>
              <a:t>Microsoft</a:t>
            </a:r>
            <a:endParaRPr lang="ko-KR" altLang="en-US" sz="4000" b="0" i="1" dirty="0">
              <a:solidFill>
                <a:srgbClr val="00206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39485" y="2780928"/>
            <a:ext cx="10369152" cy="2857872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</a:rPr>
              <a:t>Russo Mohammad Ashraf Uddin</a:t>
            </a:r>
          </a:p>
          <a:p>
            <a:r>
              <a:rPr lang="en-US" altLang="ko-KR" sz="3600" dirty="0"/>
              <a:t>ashrafrusso@gmail.com</a:t>
            </a:r>
          </a:p>
          <a:p>
            <a:r>
              <a:rPr lang="en-US" altLang="ko-KR" sz="3600" b="1" dirty="0">
                <a:solidFill>
                  <a:srgbClr val="0070C0"/>
                </a:solidFill>
              </a:rPr>
              <a:t>February 24</a:t>
            </a:r>
            <a:r>
              <a:rPr lang="en-US" altLang="ko-KR" sz="3600" b="1" baseline="30000" dirty="0">
                <a:solidFill>
                  <a:srgbClr val="0070C0"/>
                </a:solidFill>
              </a:rPr>
              <a:t>th</a:t>
            </a:r>
            <a:r>
              <a:rPr lang="en-US" altLang="ko-KR" sz="3600" b="1" dirty="0">
                <a:solidFill>
                  <a:srgbClr val="0070C0"/>
                </a:solidFill>
              </a:rPr>
              <a:t>, 2024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6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EE1A-A43F-0F13-0EED-7322C3F5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Study: Various Frequency-Based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6C5EA-86BC-ECA4-132D-3EC85AA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9796-C7C3-0304-9027-11C0BEB5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B1CB7-ADDC-6D05-9667-D391DA33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7" y="627936"/>
            <a:ext cx="9303303" cy="56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2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B5D3-A46A-89E1-673B-4229B735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Ablation of Alpha: Ration Between Frequency and Attention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EA4B8-C4E7-03D5-B296-18DA56C77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C79F2-49F2-B69C-55DC-6535B545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A69EF-9895-BA85-19A4-01B65253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693109"/>
            <a:ext cx="9175201" cy="55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5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0837-6489-6F24-85FD-DE145387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on Imagenet-1k Classification of all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FFCF4-7AA5-66D1-0A86-0FEA07C75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CAA27-6333-A06C-2C4F-AF3FE05D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591FE-ACAC-0614-D818-06A04CFF6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405" y="644069"/>
            <a:ext cx="6543401" cy="56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9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D5DC-4FD0-F770-CBCD-3197013E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Transformers Comparison on Imagenet-1k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EAA2-59FF-78EE-ADB6-AD0EA72E9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037F-425A-6C5D-B712-1A71AF6E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B991F-0E82-29FC-75D7-129E7B70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1" y="709179"/>
            <a:ext cx="5579746" cy="5497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DC1D4-21F3-558F-CA14-54E088F5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767" y="1727236"/>
            <a:ext cx="5372786" cy="44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8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264F-AB0B-E16B-3728-4D1FCEC3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 1k Results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40156-BD85-0DAD-41FE-2F549484C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36916-2DD4-0713-9BF4-2A893856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278EB-0782-BC31-B35F-22A2F594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635299"/>
            <a:ext cx="4812258" cy="5645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863CF-D87D-FA65-821F-F9ACE46F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690052"/>
            <a:ext cx="5522760" cy="56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3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C889-C684-1B26-881D-4257A384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 1k Results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8865-05C3-B315-6A3A-645B5670E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8A3F-52B8-636D-43D7-3EC0E826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0C2B1-18F2-DA11-1763-A9EAFE5F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643767"/>
            <a:ext cx="4680520" cy="5665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4D9EE4-E1E4-52AE-83F1-05486E96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782" y="658488"/>
            <a:ext cx="5557059" cy="57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8F5B-525C-AA72-FB21-7B0030EE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vs GFLOPs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4BE8C-53B7-B155-3F1C-10E0A17BA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FA7D8-31E6-5792-E62C-77B6A81F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A0B80-CEFB-2DC8-9609-644311C1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514350"/>
            <a:ext cx="120967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7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01AD-476D-D13B-2250-7E3B801A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vs Parameters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B3B4E-46CE-7CEA-D316-B7154DEB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EDD0C-5A22-3D86-52D9-1FF5A58A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AB4B5-81E0-AE59-5D52-B320F19B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533400"/>
            <a:ext cx="121253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4557-4109-7CCC-4814-FB35C8CD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on Transfer Learning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B0E5-6FC2-4CDA-8C62-C25D405B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3FCE9-BE81-8C83-375E-5388A3C1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54F674-8B0B-47EE-E822-0CC3739EA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857250"/>
            <a:ext cx="73723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00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C4B7-C2FD-B902-B518-29CB9318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 Classification Comparison with Similar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B434-F732-9A71-8318-AC335C7E7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EEEF8-05C1-3708-6449-51461037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12B8D-3AC3-6AF9-B62A-4A9BE7D4A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658488"/>
            <a:ext cx="7618619" cy="55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9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2060"/>
                </a:solidFill>
              </a:rPr>
              <a:t>Introduction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2060"/>
                </a:solidFill>
              </a:rPr>
              <a:t>This Paper presents a method to analyze the Frequency Components in the similar fashion of Attention Calculation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44E9D5-FD6E-D5A6-B67F-9AF58E7B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4" y="1772816"/>
            <a:ext cx="10996332" cy="38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79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4FC0-9B4D-E593-3280-248BF6E5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COCO Object Detection and Instance Segmentation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07892-8578-45CD-754F-2132B3260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AB267-BC7F-636D-1A37-CE0896C5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6290D-1E6E-D18C-1ECB-A69FCD7C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0" y="658488"/>
            <a:ext cx="11856640" cy="57314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157218-8311-5C97-CEDA-620285429F10}"/>
              </a:ext>
            </a:extLst>
          </p:cNvPr>
          <p:cNvCxnSpPr/>
          <p:nvPr/>
        </p:nvCxnSpPr>
        <p:spPr>
          <a:xfrm>
            <a:off x="1487488" y="1124744"/>
            <a:ext cx="93610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436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8219-0F0A-7EC4-E672-B999142B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COCO Object Detection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DCCE-8A0C-B9BC-276A-A7D37553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5C66-AAD6-2804-7E1B-536FEDE3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D883B-46A4-51F4-4CFA-4CEDB820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68" y="705181"/>
            <a:ext cx="7927863" cy="5447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83A874-04CB-E8AF-ABD0-5831BE062EC8}"/>
              </a:ext>
            </a:extLst>
          </p:cNvPr>
          <p:cNvSpPr txBox="1"/>
          <p:nvPr/>
        </p:nvSpPr>
        <p:spPr>
          <a:xfrm>
            <a:off x="335360" y="6046404"/>
            <a:ext cx="996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GFL: Generalized focal loss: Learning qualified and distributed bounding boxes for dense object detection</a:t>
            </a:r>
          </a:p>
        </p:txBody>
      </p:sp>
    </p:spTree>
    <p:extLst>
      <p:ext uri="{BB962C8B-B14F-4D97-AF65-F5344CB8AC3E}">
        <p14:creationId xmlns:p14="http://schemas.microsoft.com/office/powerpoint/2010/main" val="256292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81DD-A8F3-63A1-898B-E420C542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First Four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09E7-3EB4-36A3-D6D9-5298C962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021E3-C5EC-B517-0C60-CA4FA5A3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EAC31-AEBD-34D8-19A9-E1D3F1A6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966"/>
            <a:ext cx="12192000" cy="51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2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6648-F724-C006-DB50-53CD69DB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Model’s Confidence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9D03A-1828-EE76-BD91-C397F9D7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CD794-F652-5650-CB92-5B0D321C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73922-AD63-F599-BFB2-7671F0BE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12192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00B8-477D-7619-2924-E2BFB393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822D-EF46-12F5-B6B1-5E255B2E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the authors provide a smart way to mimic the Local context and global context capturing of MHSA operations using FFT and processing the frequency components.</a:t>
            </a:r>
          </a:p>
          <a:p>
            <a:endParaRPr lang="en-US" dirty="0"/>
          </a:p>
          <a:p>
            <a:r>
              <a:rPr lang="en-US" dirty="0"/>
              <a:t>This captures global information, but at much lower computational cost.</a:t>
            </a:r>
          </a:p>
          <a:p>
            <a:endParaRPr lang="en-US" dirty="0"/>
          </a:p>
          <a:p>
            <a:r>
              <a:rPr lang="en-US" dirty="0"/>
              <a:t>I have applied this method in my architecture for Journal Submission in the Remote Sensing Scene Analysis task and got improved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808F-4B8E-CCCA-25CD-D7C43535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6740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A5FC-B52C-480E-8988-27CEFFDE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F490F-F5EF-4564-A9C5-1AEBF1E9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2C619C6D-E2D7-4139-94EC-FE060068D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988840"/>
            <a:ext cx="4610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40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0F454C4-F5E2-F6FA-8DFF-42362DBD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71" y="926467"/>
            <a:ext cx="8836465" cy="4774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B1C2F-91D0-CCCB-B85F-578E68A6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 Transformer (</a:t>
            </a:r>
            <a:r>
              <a:rPr lang="en-GB" dirty="0" err="1"/>
              <a:t>ViT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21B39-3578-942D-5093-9FBDD9B36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368E6-17F7-6EA2-396E-5E1FE8E8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64" y="812761"/>
            <a:ext cx="2419688" cy="49536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131D11-8BCC-3AB2-1768-46C615C54BCD}"/>
              </a:ext>
            </a:extLst>
          </p:cNvPr>
          <p:cNvCxnSpPr>
            <a:cxnSpLocks/>
          </p:cNvCxnSpPr>
          <p:nvPr/>
        </p:nvCxnSpPr>
        <p:spPr>
          <a:xfrm flipH="1">
            <a:off x="2091447" y="972766"/>
            <a:ext cx="1051824" cy="258755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1929A1-BBCF-ED66-0B47-B26159E87330}"/>
              </a:ext>
            </a:extLst>
          </p:cNvPr>
          <p:cNvCxnSpPr>
            <a:cxnSpLocks/>
          </p:cNvCxnSpPr>
          <p:nvPr/>
        </p:nvCxnSpPr>
        <p:spPr>
          <a:xfrm flipH="1" flipV="1">
            <a:off x="2091447" y="4027608"/>
            <a:ext cx="1051824" cy="13420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8C8584B-0502-2F62-AF03-872F8E943BB4}"/>
              </a:ext>
            </a:extLst>
          </p:cNvPr>
          <p:cNvSpPr txBox="1"/>
          <p:nvPr/>
        </p:nvSpPr>
        <p:spPr>
          <a:xfrm>
            <a:off x="-24643" y="6045239"/>
            <a:ext cx="3167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https://arxiv.org/pdf/2010.11929v2.pdf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EE5E468-86A9-703B-3C74-00FBCDB207AD}"/>
              </a:ext>
            </a:extLst>
          </p:cNvPr>
          <p:cNvCxnSpPr>
            <a:cxnSpLocks/>
          </p:cNvCxnSpPr>
          <p:nvPr/>
        </p:nvCxnSpPr>
        <p:spPr>
          <a:xfrm flipH="1">
            <a:off x="7898860" y="972766"/>
            <a:ext cx="758757" cy="22957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99F0BA-1D94-BEEE-D63D-F6DECE5649B2}"/>
              </a:ext>
            </a:extLst>
          </p:cNvPr>
          <p:cNvCxnSpPr>
            <a:cxnSpLocks/>
          </p:cNvCxnSpPr>
          <p:nvPr/>
        </p:nvCxnSpPr>
        <p:spPr>
          <a:xfrm flipH="1" flipV="1">
            <a:off x="7898860" y="3725694"/>
            <a:ext cx="758757" cy="16439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27C221-A508-672E-2AC9-52017B820BF1}"/>
                  </a:ext>
                </a:extLst>
              </p:cNvPr>
              <p:cNvSpPr txBox="1"/>
              <p:nvPr/>
            </p:nvSpPr>
            <p:spPr>
              <a:xfrm>
                <a:off x="3331199" y="5608367"/>
                <a:ext cx="155218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𝑁</m:t>
                      </m:r>
                      <m:r>
                        <a:rPr kumimoji="0" lang="en-GB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=197</m:t>
                      </m:r>
                    </m:oMath>
                  </m:oMathPara>
                </a14:m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𝑚𝑜𝑑𝑒𝑙</m:t>
                          </m:r>
                        </m:sub>
                      </m:sSub>
                      <m:r>
                        <a:rPr kumimoji="0" lang="en-GB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=768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27C221-A508-672E-2AC9-52017B82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99" y="5608367"/>
                <a:ext cx="1552182" cy="646331"/>
              </a:xfrm>
              <a:prstGeom prst="rect">
                <a:avLst/>
              </a:prstGeom>
              <a:blipFill>
                <a:blip r:embed="rId5"/>
                <a:stretch>
                  <a:fillRect b="-9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869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6AF62-E939-8F13-D8C1-7F5A46FE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64" y="1642688"/>
            <a:ext cx="9034272" cy="4617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B1C2F-91D0-CCCB-B85F-578E68A6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 Transformer (</a:t>
            </a:r>
            <a:r>
              <a:rPr lang="en-GB" dirty="0" err="1"/>
              <a:t>ViT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21B39-3578-942D-5093-9FBDD9B36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4D494F-AC15-060B-705A-FA0E9BC47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87" y="618000"/>
            <a:ext cx="11972708" cy="530779"/>
          </a:xfrm>
        </p:spPr>
        <p:txBody>
          <a:bodyPr>
            <a:normAutofit/>
          </a:bodyPr>
          <a:lstStyle/>
          <a:p>
            <a:pPr marL="121920" indent="0">
              <a:buNone/>
            </a:pPr>
            <a:r>
              <a:rPr lang="en-GB" dirty="0"/>
              <a:t>Self-Attention: Learn relationship between one position and all positions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FF98B5-A044-0AB9-E54E-E45957FE11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5" b="1"/>
          <a:stretch/>
        </p:blipFill>
        <p:spPr>
          <a:xfrm>
            <a:off x="282164" y="1148779"/>
            <a:ext cx="3996431" cy="1155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7C5FC3-2CFC-8B86-4BB4-B69EFAB540F7}"/>
                  </a:ext>
                </a:extLst>
              </p:cNvPr>
              <p:cNvSpPr txBox="1"/>
              <p:nvPr/>
            </p:nvSpPr>
            <p:spPr>
              <a:xfrm>
                <a:off x="2520696" y="3354608"/>
                <a:ext cx="329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GB" sz="1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𝐐</m:t>
                          </m:r>
                        </m:e>
                        <m:sup>
                          <m:r>
                            <a:rPr kumimoji="0" lang="en-GB" sz="1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7C5FC3-2CFC-8B86-4BB4-B69EFAB54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96" y="3354608"/>
                <a:ext cx="329184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094E5-2036-0371-EE9A-D23567DAD0A2}"/>
                  </a:ext>
                </a:extLst>
              </p:cNvPr>
              <p:cNvSpPr txBox="1"/>
              <p:nvPr/>
            </p:nvSpPr>
            <p:spPr>
              <a:xfrm>
                <a:off x="2520696" y="5024847"/>
                <a:ext cx="329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GB" sz="1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𝐕</m:t>
                          </m:r>
                        </m:e>
                        <m:sup>
                          <m:r>
                            <a:rPr kumimoji="0" lang="en-GB" sz="1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094E5-2036-0371-EE9A-D23567DAD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96" y="5024847"/>
                <a:ext cx="32918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D846AF-5AAC-8F14-94FC-20592052FAF5}"/>
                  </a:ext>
                </a:extLst>
              </p:cNvPr>
              <p:cNvSpPr txBox="1"/>
              <p:nvPr/>
            </p:nvSpPr>
            <p:spPr>
              <a:xfrm>
                <a:off x="4535909" y="2240280"/>
                <a:ext cx="329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GB" sz="1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𝐊</m:t>
                          </m:r>
                        </m:e>
                        <m:sup>
                          <m:r>
                            <a:rPr kumimoji="0" lang="en-GB" sz="1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D846AF-5AAC-8F14-94FC-20592052F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09" y="2240280"/>
                <a:ext cx="32918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02030F-E7FA-8BE7-2A08-635206ACD8A6}"/>
                  </a:ext>
                </a:extLst>
              </p:cNvPr>
              <p:cNvSpPr txBox="1"/>
              <p:nvPr/>
            </p:nvSpPr>
            <p:spPr>
              <a:xfrm>
                <a:off x="4425696" y="3598377"/>
                <a:ext cx="430738" cy="339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GB" sz="1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𝐊</m:t>
                              </m:r>
                            </m:e>
                            <m:sup>
                              <m:r>
                                <a:rPr kumimoji="0" lang="en-GB" sz="1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kumimoji="0" lang="en-GB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02030F-E7FA-8BE7-2A08-635206AC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696" y="3598377"/>
                <a:ext cx="430738" cy="339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01E75F-85BB-AE3E-0B6F-FAD35D06E24E}"/>
              </a:ext>
            </a:extLst>
          </p:cNvPr>
          <p:cNvCxnSpPr/>
          <p:nvPr/>
        </p:nvCxnSpPr>
        <p:spPr>
          <a:xfrm>
            <a:off x="5376672" y="2575489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102419-5B32-63EA-C6B2-95ED763E0D8D}"/>
                  </a:ext>
                </a:extLst>
              </p:cNvPr>
              <p:cNvSpPr txBox="1"/>
              <p:nvPr/>
            </p:nvSpPr>
            <p:spPr>
              <a:xfrm>
                <a:off x="5925312" y="3354608"/>
                <a:ext cx="563880" cy="339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GB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𝐐</m:t>
                          </m:r>
                        </m:e>
                        <m:sup>
                          <m:r>
                            <a:rPr kumimoji="0" lang="en-GB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4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GB" sz="1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𝐊</m:t>
                              </m:r>
                            </m:e>
                            <m:sup>
                              <m:r>
                                <a:rPr kumimoji="0" lang="en-GB" sz="14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kumimoji="0" lang="en-GB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102419-5B32-63EA-C6B2-95ED763E0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12" y="3354608"/>
                <a:ext cx="563880" cy="339067"/>
              </a:xfrm>
              <a:prstGeom prst="rect">
                <a:avLst/>
              </a:prstGeom>
              <a:blipFill>
                <a:blip r:embed="rId8"/>
                <a:stretch>
                  <a:fillRect r="-215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51289E-E3BC-22DD-C02B-24C8D98F49FA}"/>
              </a:ext>
            </a:extLst>
          </p:cNvPr>
          <p:cNvCxnSpPr>
            <a:cxnSpLocks/>
          </p:cNvCxnSpPr>
          <p:nvPr/>
        </p:nvCxnSpPr>
        <p:spPr>
          <a:xfrm>
            <a:off x="7623048" y="3283184"/>
            <a:ext cx="4693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D67F09-41CC-EFF9-20B2-98951976635A}"/>
              </a:ext>
            </a:extLst>
          </p:cNvPr>
          <p:cNvSpPr txBox="1"/>
          <p:nvPr/>
        </p:nvSpPr>
        <p:spPr>
          <a:xfrm>
            <a:off x="7562542" y="2966263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scale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A9DCFD-D070-267D-1E00-A55110FC50AD}"/>
                  </a:ext>
                </a:extLst>
              </p:cNvPr>
              <p:cNvSpPr txBox="1"/>
              <p:nvPr/>
            </p:nvSpPr>
            <p:spPr>
              <a:xfrm>
                <a:off x="7235468" y="1302863"/>
                <a:ext cx="2448027" cy="94429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Arial"/>
                    <a:sym typeface="Arial"/>
                  </a:rPr>
                  <a:t>Example: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𝒔𝒄𝒂𝒍𝒆</m:t>
                      </m:r>
                      <m:r>
                        <a:rPr kumimoji="0" lang="en-GB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kumimoji="0" lang="en-GB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𝒎𝒐𝒅𝒆𝒍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GB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𝒉</m:t>
                              </m:r>
                            </m:den>
                          </m:f>
                        </m:e>
                      </m:rad>
                      <m:r>
                        <a:rPr kumimoji="0" lang="en-GB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GB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e>
                      </m:rad>
                      <m:r>
                        <a:rPr kumimoji="0" lang="en-GB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GB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𝟐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A9DCFD-D070-267D-1E00-A55110FC5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468" y="1302863"/>
                <a:ext cx="2448027" cy="944297"/>
              </a:xfrm>
              <a:prstGeom prst="rect">
                <a:avLst/>
              </a:prstGeom>
              <a:blipFill>
                <a:blip r:embed="rId9"/>
                <a:stretch>
                  <a:fillRect l="-746" t="-192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DE8FDA-CBEE-ED7B-0357-16F07FF25003}"/>
              </a:ext>
            </a:extLst>
          </p:cNvPr>
          <p:cNvCxnSpPr>
            <a:cxnSpLocks/>
          </p:cNvCxnSpPr>
          <p:nvPr/>
        </p:nvCxnSpPr>
        <p:spPr>
          <a:xfrm>
            <a:off x="9237191" y="3283184"/>
            <a:ext cx="4693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7030A4-D30E-CCC6-82FE-AEA71675C5A1}"/>
              </a:ext>
            </a:extLst>
          </p:cNvPr>
          <p:cNvSpPr txBox="1"/>
          <p:nvPr/>
        </p:nvSpPr>
        <p:spPr>
          <a:xfrm>
            <a:off x="9121821" y="2966263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softmax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57BA9C-8C87-B5EB-28E4-4107007689B6}"/>
                  </a:ext>
                </a:extLst>
              </p:cNvPr>
              <p:cNvSpPr txBox="1"/>
              <p:nvPr/>
            </p:nvSpPr>
            <p:spPr>
              <a:xfrm>
                <a:off x="10314432" y="4720551"/>
                <a:ext cx="4023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⊗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57BA9C-8C87-B5EB-28E4-41070076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432" y="4720551"/>
                <a:ext cx="402336" cy="369332"/>
              </a:xfrm>
              <a:prstGeom prst="rect">
                <a:avLst/>
              </a:prstGeom>
              <a:blipFill>
                <a:blip r:embed="rId10"/>
                <a:stretch>
                  <a:fillRect l="-19697" r="-196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87A8B8-C262-16BF-6761-175AF989D4B0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515600" y="3803904"/>
            <a:ext cx="0" cy="9166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2A9CAB-3F22-D710-0D36-842021134B53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4352544" y="4905217"/>
            <a:ext cx="5961888" cy="20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C29BD9-1C52-7D32-3122-58FEE6B6F2DB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10512552" y="5089883"/>
            <a:ext cx="3048" cy="2219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2AB6E2B-1899-4C37-5469-C5B46817CF26}"/>
              </a:ext>
            </a:extLst>
          </p:cNvPr>
          <p:cNvSpPr/>
          <p:nvPr/>
        </p:nvSpPr>
        <p:spPr>
          <a:xfrm>
            <a:off x="2734066" y="2809020"/>
            <a:ext cx="1544529" cy="307777"/>
          </a:xfrm>
          <a:prstGeom prst="ellipse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9BD3675-E748-7CDB-9973-1C687E324452}"/>
              </a:ext>
            </a:extLst>
          </p:cNvPr>
          <p:cNvSpPr/>
          <p:nvPr/>
        </p:nvSpPr>
        <p:spPr>
          <a:xfrm rot="5400000">
            <a:off x="4319921" y="3238968"/>
            <a:ext cx="1384678" cy="307777"/>
          </a:xfrm>
          <a:prstGeom prst="ellipse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CC269C-2CA3-D7DD-9DF6-6F99E296413A}"/>
              </a:ext>
            </a:extLst>
          </p:cNvPr>
          <p:cNvSpPr txBox="1"/>
          <p:nvPr/>
        </p:nvSpPr>
        <p:spPr>
          <a:xfrm>
            <a:off x="9845096" y="2548057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attention weights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49E6DD2-7155-FFB1-374B-6EDF77CF1434}"/>
              </a:ext>
            </a:extLst>
          </p:cNvPr>
          <p:cNvSpPr/>
          <p:nvPr/>
        </p:nvSpPr>
        <p:spPr>
          <a:xfrm>
            <a:off x="9683495" y="2796985"/>
            <a:ext cx="1682497" cy="307777"/>
          </a:xfrm>
          <a:prstGeom prst="ellipse">
            <a:avLst/>
          </a:prstGeom>
          <a:noFill/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147E814-CAEA-97EA-BC06-FD80F5DEC17A}"/>
                  </a:ext>
                </a:extLst>
              </p:cNvPr>
              <p:cNvSpPr txBox="1"/>
              <p:nvPr/>
            </p:nvSpPr>
            <p:spPr>
              <a:xfrm>
                <a:off x="11180718" y="2741009"/>
                <a:ext cx="779586" cy="502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GB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147E814-CAEA-97EA-BC06-FD80F5DEC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718" y="2741009"/>
                <a:ext cx="779586" cy="502253"/>
              </a:xfrm>
              <a:prstGeom prst="rect">
                <a:avLst/>
              </a:prstGeom>
              <a:blipFill>
                <a:blip r:embed="rId11"/>
                <a:stretch>
                  <a:fillRect l="-47656" t="-115854" r="-67188" b="-16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75A06CBE-1B8B-BB85-7B8B-AE414766243E}"/>
              </a:ext>
            </a:extLst>
          </p:cNvPr>
          <p:cNvSpPr txBox="1"/>
          <p:nvPr/>
        </p:nvSpPr>
        <p:spPr>
          <a:xfrm>
            <a:off x="1688526" y="2747464"/>
            <a:ext cx="10775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position in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image features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F2C1A8-0301-B342-F87D-D80D94AD2622}"/>
                  </a:ext>
                </a:extLst>
              </p:cNvPr>
              <p:cNvSpPr txBox="1"/>
              <p:nvPr/>
            </p:nvSpPr>
            <p:spPr>
              <a:xfrm>
                <a:off x="503146" y="5174357"/>
                <a:ext cx="2281753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600" b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sym typeface="Arial"/>
                  </a:rPr>
                  <a:t>Only example: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0" lang="en-GB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h</m:t>
                    </m:r>
                    <m:r>
                      <a:rPr kumimoji="0" lang="en-GB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=1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sym typeface="Arial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𝑑</m:t>
                        </m:r>
                      </m:e>
                      <m:sub>
                        <m:r>
                          <a:rPr kumimoji="0" lang="en-GB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𝑚𝑜𝑑𝑒𝑙</m:t>
                        </m:r>
                      </m:sub>
                    </m:sSub>
                    <m:r>
                      <a:rPr kumimoji="0" lang="en-GB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=4</m:t>
                    </m:r>
                  </m:oMath>
                </a14:m>
                <a:endPara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sym typeface="Arial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𝑁</m:t>
                    </m:r>
                    <m:r>
                      <a:rPr kumimoji="0" lang="en-GB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=3</m:t>
                    </m:r>
                  </m:oMath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F2C1A8-0301-B342-F87D-D80D94AD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46" y="5174357"/>
                <a:ext cx="2281753" cy="1077218"/>
              </a:xfrm>
              <a:prstGeom prst="rect">
                <a:avLst/>
              </a:prstGeom>
              <a:blipFill>
                <a:blip r:embed="rId12"/>
                <a:stretch>
                  <a:fillRect l="-1604" t="-2260" b="-45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1E58-0A6D-A066-A8B3-EE07E7B5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Architecture of </a:t>
            </a:r>
            <a:r>
              <a:rPr lang="en-US" dirty="0" err="1"/>
              <a:t>SpectFormer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AED20-A1A6-FCB8-53B5-AAE38AFF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9D80BA-4CD2-ADB6-E083-1CD8D499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DBF87-CB54-D485-3C66-3DA1053E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625930"/>
            <a:ext cx="8856984" cy="57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521A-3DFC-9FFD-36C5-1287EE5F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Attention Block Vs </a:t>
            </a:r>
            <a:r>
              <a:rPr lang="en-US" dirty="0" err="1"/>
              <a:t>SpectralBlock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519A-6375-DAE1-8C48-D350B5DE3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Shape: (Batch, N, dim)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96090-35F4-6E8F-1C9E-C865490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9FB46A-4AE4-C37C-0EAC-838A9D55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606426"/>
            <a:ext cx="5049912" cy="1296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5DEB5-9C80-27B1-A2A5-7315502D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6" y="2166214"/>
            <a:ext cx="6062609" cy="1296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EF990B-03D6-C210-B0D4-BC40C1301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28" y="3720262"/>
            <a:ext cx="5877896" cy="1303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C85803-2943-7E5B-295C-8482D7E58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141" y="2183889"/>
            <a:ext cx="5757218" cy="1262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D415FA-AD83-23D6-EB35-03FBBC195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047" y="3720262"/>
            <a:ext cx="5797953" cy="13031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4C4BF4-AD95-FE66-BEE9-E3B385C87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993" y="5148529"/>
            <a:ext cx="4768532" cy="9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348E-451B-0AA3-3772-93E760FE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1FE6A-FFC2-7A77-F3AE-4B05B1714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59CC-0FAD-3FE8-DF99-AFC3470C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2DD72-8191-11E6-8C11-91E0CCBE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" y="606426"/>
            <a:ext cx="5760022" cy="465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91CBA3-3151-4F3A-F2BA-5C171611C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491" y="658488"/>
            <a:ext cx="5669646" cy="4605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482555-0D35-6448-5B4B-222620CD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888" y="5316188"/>
            <a:ext cx="3844223" cy="10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58B4-9BF8-44DF-87FE-D2C13223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237B4-F707-F9E0-8F98-67F0AD4CE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6B7D-E04F-3BC7-047D-4FBC897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5B94B-73A3-0C8F-FD66-606F057B5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658488"/>
            <a:ext cx="4901700" cy="3614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E1E01-0DFD-2809-9B20-0564C3E9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781" y="4398235"/>
            <a:ext cx="5256584" cy="1756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1B0157-BA4E-4354-C4BE-C0C907E7D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607309"/>
            <a:ext cx="5616624" cy="3606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7C218A-88AB-E24B-92F7-90C9BA28D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96" y="4283811"/>
            <a:ext cx="5616624" cy="21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F7B4-CEFA-EF33-E32A-62BBC229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Details of Hierarchical </a:t>
            </a:r>
            <a:r>
              <a:rPr lang="en-US" dirty="0" err="1"/>
              <a:t>SpectFormers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1389C-F236-C074-A4A3-A3B5B162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7121-1728-34E9-B348-0D479DFE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ACF90-0C16-5E34-AD37-66ED26C9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551"/>
            <a:ext cx="12192000" cy="35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4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788B-1409-C70D-8EAC-6ACF4CE3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Vs Spectral Combinations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FAB47-78A3-1DD8-2FCC-06745FF3E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351B-1172-94E5-C7FE-28DDB3BA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656D9-B27B-89CA-D1FF-822C633D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69" y="640554"/>
            <a:ext cx="8162061" cy="56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532F-B9FD-0859-6CB2-173E3DC5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Details of Vanilla and Hierarchical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0E62-EB89-BD30-B837-CA783760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07B5A-2867-80E0-9299-CBFF8BC1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E798B-08C1-AE76-7409-E576EDB40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176"/>
            <a:ext cx="12192000" cy="42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9426"/>
      </p:ext>
    </p:extLst>
  </p:cSld>
  <p:clrMapOvr>
    <a:masterClrMapping/>
  </p:clrMapOvr>
</p:sld>
</file>

<file path=ppt/theme/theme1.xml><?xml version="1.0" encoding="utf-8"?>
<a:theme xmlns:a="http://schemas.openxmlformats.org/drawingml/2006/main" name="IS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odonguk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복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ISLab</Template>
  <TotalTime>11668</TotalTime>
  <Words>356</Words>
  <Application>Microsoft Office PowerPoint</Application>
  <PresentationFormat>Widescreen</PresentationFormat>
  <Paragraphs>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Malgun Gothic</vt:lpstr>
      <vt:lpstr>Tahoma</vt:lpstr>
      <vt:lpstr>Wingdings 3</vt:lpstr>
      <vt:lpstr>ISLab</vt:lpstr>
      <vt:lpstr>SpectFormer: Frequency and Attention is what you need in a Vision Transformer Badri Narayana Patro Microsoft, Vinay P. Namboodiri University of Bath, Vijay Srinivas Agneeswaran Microsoft</vt:lpstr>
      <vt:lpstr>Introduction</vt:lpstr>
      <vt:lpstr>Overall Architecture of SpectFormer</vt:lpstr>
      <vt:lpstr>Example: Attention Block Vs SpectralBlock</vt:lpstr>
      <vt:lpstr>FFT Example</vt:lpstr>
      <vt:lpstr>Code Comparison</vt:lpstr>
      <vt:lpstr>Architecture Details of Hierarchical SpectFormers</vt:lpstr>
      <vt:lpstr>Attention Vs Spectral Combinations</vt:lpstr>
      <vt:lpstr>Hyperparameter Details of Vanilla and Hierarchical Architectures</vt:lpstr>
      <vt:lpstr>Ablation Study: Various Frequency-Based Networks</vt:lpstr>
      <vt:lpstr>Ablation of Alpha: Ration Between Frequency and Attention Components</vt:lpstr>
      <vt:lpstr>Results on Imagenet-1k Classification of all variants</vt:lpstr>
      <vt:lpstr>Similar Transformers Comparison on Imagenet-1k Classification</vt:lpstr>
      <vt:lpstr>ImageNet 1k Results Comparison</vt:lpstr>
      <vt:lpstr>ImageNet 1k Results Comparison</vt:lpstr>
      <vt:lpstr>Accuracy vs GFLOPs </vt:lpstr>
      <vt:lpstr>Accuracy vs Parameters </vt:lpstr>
      <vt:lpstr>Results on Transfer Learning Datasets</vt:lpstr>
      <vt:lpstr>ImageNet Classification Comparison with Similar Methods</vt:lpstr>
      <vt:lpstr>COCO Object Detection and Instance Segmentation Results</vt:lpstr>
      <vt:lpstr>COCO Object Detection Results</vt:lpstr>
      <vt:lpstr>Visualization of First Four Layers</vt:lpstr>
      <vt:lpstr>Model’s Confidence Improvement</vt:lpstr>
      <vt:lpstr>Conclusion</vt:lpstr>
      <vt:lpstr>PowerPoint Presentation</vt:lpstr>
      <vt:lpstr>Vision Transformer (ViT)</vt:lpstr>
      <vt:lpstr>Vision Transformer (ViT)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 meeting</dc:title>
  <dc:creator>Ashraf Russo</dc:creator>
  <cp:lastModifiedBy>Ashraf Russo</cp:lastModifiedBy>
  <cp:revision>645</cp:revision>
  <cp:lastPrinted>2016-01-07T10:12:12Z</cp:lastPrinted>
  <dcterms:created xsi:type="dcterms:W3CDTF">2013-08-19T08:09:11Z</dcterms:created>
  <dcterms:modified xsi:type="dcterms:W3CDTF">2024-02-23T23:46:18Z</dcterms:modified>
</cp:coreProperties>
</file>