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68" r:id="rId2"/>
    <p:sldId id="259" r:id="rId3"/>
    <p:sldId id="299" r:id="rId4"/>
    <p:sldId id="300" r:id="rId5"/>
    <p:sldId id="301" r:id="rId6"/>
    <p:sldId id="309" r:id="rId7"/>
    <p:sldId id="302" r:id="rId8"/>
    <p:sldId id="303" r:id="rId9"/>
    <p:sldId id="306" r:id="rId10"/>
    <p:sldId id="307" r:id="rId11"/>
    <p:sldId id="308" r:id="rId12"/>
    <p:sldId id="317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98" r:id="rId21"/>
    <p:sldId id="318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3659" userDrawn="1">
          <p15:clr>
            <a:srgbClr val="A4A3A4"/>
          </p15:clr>
        </p15:guide>
        <p15:guide id="3" orient="horz" pos="1888" userDrawn="1">
          <p15:clr>
            <a:srgbClr val="A4A3A4"/>
          </p15:clr>
        </p15:guide>
        <p15:guide id="5" pos="7105" userDrawn="1">
          <p15:clr>
            <a:srgbClr val="A4A3A4"/>
          </p15:clr>
        </p15:guide>
        <p15:guide id="6" orient="horz" pos="2024" userDrawn="1">
          <p15:clr>
            <a:srgbClr val="A4A3A4"/>
          </p15:clr>
        </p15:guide>
        <p15:guide id="7" orient="horz" pos="1298" userDrawn="1">
          <p15:clr>
            <a:srgbClr val="A4A3A4"/>
          </p15:clr>
        </p15:guide>
        <p15:guide id="8" pos="211" userDrawn="1">
          <p15:clr>
            <a:srgbClr val="A4A3A4"/>
          </p15:clr>
        </p15:guide>
        <p15:guide id="9" orient="horz" pos="2341" userDrawn="1">
          <p15:clr>
            <a:srgbClr val="A4A3A4"/>
          </p15:clr>
        </p15:guide>
        <p15:guide id="11" pos="4021" userDrawn="1">
          <p15:clr>
            <a:srgbClr val="A4A3A4"/>
          </p15:clr>
        </p15:guide>
        <p15:guide id="12" orient="horz" pos="572" userDrawn="1">
          <p15:clr>
            <a:srgbClr val="A4A3A4"/>
          </p15:clr>
        </p15:guide>
        <p15:guide id="13" pos="1345" userDrawn="1">
          <p15:clr>
            <a:srgbClr val="A4A3A4"/>
          </p15:clr>
        </p15:guide>
        <p15:guide id="14" pos="1905" userDrawn="1">
          <p15:clr>
            <a:srgbClr val="A4A3A4"/>
          </p15:clr>
        </p15:guide>
        <p15:guide id="15" pos="3840" userDrawn="1">
          <p15:clr>
            <a:srgbClr val="A4A3A4"/>
          </p15:clr>
        </p15:guide>
        <p15:guide id="16" pos="57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gwook Seo" initials="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6" autoAdjust="0"/>
    <p:restoredTop sz="76701" autoAdjust="0"/>
  </p:normalViewPr>
  <p:slideViewPr>
    <p:cSldViewPr showGuides="1">
      <p:cViewPr varScale="1">
        <p:scale>
          <a:sx n="120" d="100"/>
          <a:sy n="120" d="100"/>
        </p:scale>
        <p:origin x="240" y="96"/>
      </p:cViewPr>
      <p:guideLst>
        <p:guide orient="horz" pos="1525"/>
        <p:guide pos="3659"/>
        <p:guide orient="horz" pos="1888"/>
        <p:guide pos="7105"/>
        <p:guide orient="horz" pos="2024"/>
        <p:guide orient="horz" pos="1298"/>
        <p:guide pos="211"/>
        <p:guide orient="horz" pos="2341"/>
        <p:guide pos="4021"/>
        <p:guide orient="horz" pos="572"/>
        <p:guide pos="1345"/>
        <p:guide pos="1905"/>
        <p:guide pos="3840"/>
        <p:guide pos="57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2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raf Russo" userId="869ff87333ac24dc" providerId="LiveId" clId="{903EEAAB-3D7B-48A4-A186-D3E0FA5EE880}"/>
    <pc:docChg chg="modSld">
      <pc:chgData name="Ashraf Russo" userId="869ff87333ac24dc" providerId="LiveId" clId="{903EEAAB-3D7B-48A4-A186-D3E0FA5EE880}" dt="2021-09-17T17:27:59.387" v="26" actId="20577"/>
      <pc:docMkLst>
        <pc:docMk/>
      </pc:docMkLst>
      <pc:sldChg chg="modSp mod">
        <pc:chgData name="Ashraf Russo" userId="869ff87333ac24dc" providerId="LiveId" clId="{903EEAAB-3D7B-48A4-A186-D3E0FA5EE880}" dt="2021-09-17T17:27:59.387" v="26" actId="20577"/>
        <pc:sldMkLst>
          <pc:docMk/>
          <pc:sldMk cId="3113567462" sldId="268"/>
        </pc:sldMkLst>
        <pc:spChg chg="mod">
          <ac:chgData name="Ashraf Russo" userId="869ff87333ac24dc" providerId="LiveId" clId="{903EEAAB-3D7B-48A4-A186-D3E0FA5EE880}" dt="2021-09-17T17:27:59.387" v="26" actId="20577"/>
          <ac:spMkLst>
            <pc:docMk/>
            <pc:sldMk cId="3113567462" sldId="268"/>
            <ac:spMk id="3" creationId="{00000000-0000-0000-0000-000000000000}"/>
          </ac:spMkLst>
        </pc:spChg>
      </pc:sldChg>
    </pc:docChg>
  </pc:docChgLst>
  <pc:docChgLst>
    <pc:chgData name="Ashraf Russo" userId="869ff87333ac24dc" providerId="LiveId" clId="{01530801-2826-481F-BD41-BF79C2A20391}"/>
    <pc:docChg chg="addSld modSld">
      <pc:chgData name="Ashraf Russo" userId="869ff87333ac24dc" providerId="LiveId" clId="{01530801-2826-481F-BD41-BF79C2A20391}" dt="2019-06-25T08:59:03.920" v="9" actId="20577"/>
      <pc:docMkLst>
        <pc:docMk/>
      </pc:docMkLst>
      <pc:sldChg chg="modSp">
        <pc:chgData name="Ashraf Russo" userId="869ff87333ac24dc" providerId="LiveId" clId="{01530801-2826-481F-BD41-BF79C2A20391}" dt="2019-06-25T08:59:03.920" v="9" actId="20577"/>
        <pc:sldMkLst>
          <pc:docMk/>
          <pc:sldMk cId="3113567462" sldId="268"/>
        </pc:sldMkLst>
        <pc:spChg chg="mod">
          <ac:chgData name="Ashraf Russo" userId="869ff87333ac24dc" providerId="LiveId" clId="{01530801-2826-481F-BD41-BF79C2A20391}" dt="2019-06-25T08:59:03.920" v="9" actId="20577"/>
          <ac:spMkLst>
            <pc:docMk/>
            <pc:sldMk cId="3113567462" sldId="268"/>
            <ac:spMk id="3" creationId="{00000000-0000-0000-0000-000000000000}"/>
          </ac:spMkLst>
        </pc:spChg>
      </pc:sldChg>
      <pc:sldChg chg="add">
        <pc:chgData name="Ashraf Russo" userId="869ff87333ac24dc" providerId="LiveId" clId="{01530801-2826-481F-BD41-BF79C2A20391}" dt="2019-06-25T08:58:14.867" v="0"/>
        <pc:sldMkLst>
          <pc:docMk/>
          <pc:sldMk cId="3244340786" sldId="298"/>
        </pc:sldMkLst>
      </pc:sldChg>
    </pc:docChg>
  </pc:docChgLst>
  <pc:docChgLst>
    <pc:chgData name="Ashraf Russo" userId="869ff87333ac24dc" providerId="LiveId" clId="{4150C265-8776-408B-AC75-4C71667ADC82}"/>
    <pc:docChg chg="modSld">
      <pc:chgData name="Ashraf Russo" userId="869ff87333ac24dc" providerId="LiveId" clId="{4150C265-8776-408B-AC75-4C71667ADC82}" dt="2020-06-16T09:06:26.161" v="9" actId="20577"/>
      <pc:docMkLst>
        <pc:docMk/>
      </pc:docMkLst>
      <pc:sldChg chg="modSp mod">
        <pc:chgData name="Ashraf Russo" userId="869ff87333ac24dc" providerId="LiveId" clId="{4150C265-8776-408B-AC75-4C71667ADC82}" dt="2020-06-16T09:06:26.161" v="9" actId="20577"/>
        <pc:sldMkLst>
          <pc:docMk/>
          <pc:sldMk cId="3113567462" sldId="268"/>
        </pc:sldMkLst>
        <pc:spChg chg="mod">
          <ac:chgData name="Ashraf Russo" userId="869ff87333ac24dc" providerId="LiveId" clId="{4150C265-8776-408B-AC75-4C71667ADC82}" dt="2020-06-16T09:06:26.161" v="9" actId="20577"/>
          <ac:spMkLst>
            <pc:docMk/>
            <pc:sldMk cId="3113567462" sldId="26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D0C69-0313-4432-B324-64AD5346B43B}" type="datetimeFigureOut">
              <a:rPr lang="ko-KR" altLang="en-US" smtClean="0"/>
              <a:t>2023-03-24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A7E6E-B01B-43BA-BE81-66C20ED4BE1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5755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ymbolmark0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3933056"/>
            <a:ext cx="3253316" cy="28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590823"/>
            <a:ext cx="10363200" cy="1470025"/>
          </a:xfrm>
        </p:spPr>
        <p:txBody>
          <a:bodyPr/>
          <a:lstStyle>
            <a:lvl1pPr latinLnBrk="0">
              <a:defRPr>
                <a:latin typeface="Calibri" panose="020F050202020403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11424" y="3140968"/>
            <a:ext cx="10369152" cy="2857872"/>
          </a:xfrm>
        </p:spPr>
        <p:txBody>
          <a:bodyPr/>
          <a:lstStyle>
            <a:lvl1pPr marL="0" indent="0" algn="ctr" latinLnBrk="0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0" y="2636841"/>
            <a:ext cx="12192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FFDE5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</p:spTree>
    <p:extLst>
      <p:ext uri="{BB962C8B-B14F-4D97-AF65-F5344CB8AC3E}">
        <p14:creationId xmlns:p14="http://schemas.microsoft.com/office/powerpoint/2010/main" val="96643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latinLnBrk="0">
              <a:defRPr/>
            </a:lvl1pPr>
            <a:lvl2pPr latinLnBrk="0">
              <a:defRPr/>
            </a:lvl2pPr>
            <a:lvl3pPr latinLnBrk="0">
              <a:defRPr/>
            </a:lvl3pPr>
            <a:lvl4pPr latinLnBrk="0">
              <a:defRPr/>
            </a:lvl4pPr>
            <a:lvl5pPr latinLnBrk="0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288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406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 latinLnBrk="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/>
            </a:lvl1pPr>
            <a:lvl2pPr marL="742950" indent="-285750" latinLnBrk="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/>
            </a:lvl2pPr>
            <a:lvl3pPr marL="1143000" indent="-228600" latinLnBrk="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/>
            </a:lvl3pPr>
            <a:lvl4pPr marL="1600200" indent="-228600" latinLnBrk="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/>
            </a:lvl4pPr>
            <a:lvl5pPr marL="2057400" indent="-228600" latinLnBrk="0"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584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 latinLnBrk="0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 latinLnBrk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000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 latinLnBrk="0">
              <a:defRPr sz="2800"/>
            </a:lvl1pPr>
            <a:lvl2pPr latinLnBrk="0">
              <a:defRPr sz="2400"/>
            </a:lvl2pPr>
            <a:lvl3pPr latinLnBrk="0">
              <a:defRPr sz="2000"/>
            </a:lvl3pPr>
            <a:lvl4pPr latinLnBrk="0">
              <a:defRPr sz="1800"/>
            </a:lvl4pPr>
            <a:lvl5pPr latinLnBrk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 latinLnBrk="0">
              <a:defRPr sz="2800"/>
            </a:lvl1pPr>
            <a:lvl2pPr latinLnBrk="0">
              <a:defRPr sz="2400"/>
            </a:lvl2pPr>
            <a:lvl3pPr latinLnBrk="0">
              <a:defRPr sz="2000"/>
            </a:lvl3pPr>
            <a:lvl4pPr latinLnBrk="0">
              <a:defRPr sz="1800"/>
            </a:lvl4pPr>
            <a:lvl5pPr latinLnBrk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712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latinLnBrk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latinLnBrk="0">
              <a:defRPr sz="2400"/>
            </a:lvl1pPr>
            <a:lvl2pPr latinLnBrk="0">
              <a:defRPr sz="2000"/>
            </a:lvl2pPr>
            <a:lvl3pPr latinLnBrk="0">
              <a:defRPr sz="1800"/>
            </a:lvl3pPr>
            <a:lvl4pPr latinLnBrk="0">
              <a:defRPr sz="1600"/>
            </a:lvl4pPr>
            <a:lvl5pPr latinLnBrk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 latinLnBrk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 latinLnBrk="0">
              <a:defRPr sz="2400"/>
            </a:lvl1pPr>
            <a:lvl2pPr latinLnBrk="0">
              <a:defRPr sz="2000"/>
            </a:lvl2pPr>
            <a:lvl3pPr latinLnBrk="0">
              <a:defRPr sz="1800"/>
            </a:lvl3pPr>
            <a:lvl4pPr latinLnBrk="0">
              <a:defRPr sz="1600"/>
            </a:lvl4pPr>
            <a:lvl5pPr latinLnBrk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365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311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444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 latinLnBrk="0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 latinLnBrk="0">
              <a:defRPr sz="3200"/>
            </a:lvl1pPr>
            <a:lvl2pPr latinLnBrk="0">
              <a:defRPr sz="2800"/>
            </a:lvl2pPr>
            <a:lvl3pPr latinLnBrk="0">
              <a:defRPr sz="2400"/>
            </a:lvl3pPr>
            <a:lvl4pPr latinLnBrk="0">
              <a:defRPr sz="2000"/>
            </a:lvl4pPr>
            <a:lvl5pPr latinLnBrk="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 latinLnBrk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91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 latinLnBrk="0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 latinLnBrk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 latinLnBrk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442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35360" y="606426"/>
            <a:ext cx="11521280" cy="5702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883381" y="6434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>
                <a:solidFill>
                  <a:schemeClr val="tx1"/>
                </a:solidFill>
              </a:defRPr>
            </a:lvl1pPr>
          </a:lstStyle>
          <a:p>
            <a:fld id="{701E37F6-9305-46B3-AE48-3F62DF0BFD4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533400"/>
          </a:xfrm>
          <a:prstGeom prst="rect">
            <a:avLst/>
          </a:prstGeom>
          <a:gradFill rotWithShape="0">
            <a:gsLst>
              <a:gs pos="0">
                <a:srgbClr val="D0D0D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10800" rIns="18000" bIns="10800" numCol="1" anchor="ctr" anchorCtr="1" compatLnSpc="1">
            <a:prstTxWarp prst="textNoShape">
              <a:avLst/>
            </a:prstTxWarp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atinLnBrk="0"/>
            <a:endParaRPr lang="en-US" altLang="ko-KR" sz="4400" dirty="0">
              <a:latin typeface="Calibri" panose="020F0502020204030204" pitchFamily="34" charset="0"/>
            </a:endParaRP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0" y="2624"/>
            <a:ext cx="12192000" cy="530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/>
              <a:t>Title</a:t>
            </a:r>
            <a:endParaRPr lang="ko-KR" altLang="en-US" dirty="0"/>
          </a:p>
        </p:txBody>
      </p:sp>
      <p:pic>
        <p:nvPicPr>
          <p:cNvPr id="10" name="Picture 7" descr="logo"/>
          <p:cNvPicPr>
            <a:picLocks noChangeAspect="1" noChangeArrowheads="1"/>
          </p:cNvPicPr>
          <p:nvPr/>
        </p:nvPicPr>
        <p:blipFill>
          <a:blip r:embed="rId1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0294"/>
          <a:stretch>
            <a:fillRect/>
          </a:stretch>
        </p:blipFill>
        <p:spPr bwMode="auto">
          <a:xfrm>
            <a:off x="46569" y="6453188"/>
            <a:ext cx="768351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gray">
          <a:xfrm>
            <a:off x="0" y="6351588"/>
            <a:ext cx="12192000" cy="69850"/>
          </a:xfrm>
          <a:prstGeom prst="rect">
            <a:avLst/>
          </a:prstGeom>
          <a:gradFill rotWithShape="0">
            <a:gsLst>
              <a:gs pos="0">
                <a:srgbClr val="333333"/>
              </a:gs>
              <a:gs pos="100000">
                <a:srgbClr val="D0D0D0"/>
              </a:gs>
            </a:gsLst>
            <a:lin ang="0" scaled="1"/>
          </a:gradFill>
          <a:ln w="3175">
            <a:solidFill>
              <a:srgbClr val="ABABA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gray">
          <a:xfrm>
            <a:off x="0" y="534991"/>
            <a:ext cx="12192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charset="-127"/>
              </a:defRPr>
            </a:lvl9pPr>
          </a:lstStyle>
          <a:p>
            <a:pPr algn="ctr" eaLnBrk="1" latinLnBrk="0" hangingPunct="1">
              <a:defRPr/>
            </a:pPr>
            <a:endParaRPr lang="ko-KR" altLang="ko-KR" sz="2400" dirty="0"/>
          </a:p>
        </p:txBody>
      </p:sp>
      <p:pic>
        <p:nvPicPr>
          <p:cNvPr id="13" name="Picture 10" descr="symbolmark01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16" y="8467"/>
            <a:ext cx="52639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49" y="6435048"/>
            <a:ext cx="916240" cy="40607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92" y="6545387"/>
            <a:ext cx="1993490" cy="1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200" b="1" kern="1200">
          <a:solidFill>
            <a:srgbClr val="00206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60000"/>
        <a:buFontTx/>
        <a:buBlip>
          <a:blip r:embed="rId17"/>
        </a:buBlip>
        <a:defRPr sz="24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60000"/>
        <a:buFontTx/>
        <a:buBlip>
          <a:blip r:embed="rId17"/>
        </a:buBlip>
        <a:defRPr sz="24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60000"/>
        <a:buFontTx/>
        <a:buBlip>
          <a:blip r:embed="rId17"/>
        </a:buBlip>
        <a:defRPr sz="20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Tx/>
        <a:buBlip>
          <a:blip r:embed="rId17"/>
        </a:buBlip>
        <a:defRPr sz="18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60000"/>
        <a:buFontTx/>
        <a:buBlip>
          <a:blip r:embed="rId17"/>
        </a:buBlip>
        <a:defRPr sz="1800" kern="1200">
          <a:solidFill>
            <a:srgbClr val="00206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4400" dirty="0">
                <a:solidFill>
                  <a:srgbClr val="002060"/>
                </a:solidFill>
              </a:rPr>
              <a:t>Large Selective Kernel Network for Remote Sensing Object Detection</a:t>
            </a:r>
            <a:br>
              <a:rPr lang="en-US" altLang="ko-KR" sz="4400" dirty="0">
                <a:solidFill>
                  <a:srgbClr val="002060"/>
                </a:solidFill>
              </a:rPr>
            </a:br>
            <a:r>
              <a:rPr lang="en-US" sz="2400" b="0" dirty="0"/>
              <a:t>Yuxuan Li, </a:t>
            </a:r>
            <a:r>
              <a:rPr lang="en-US" sz="2400" b="0" dirty="0" err="1"/>
              <a:t>Qibin</a:t>
            </a:r>
            <a:r>
              <a:rPr lang="en-US" sz="2400" b="0" dirty="0"/>
              <a:t> Hou, </a:t>
            </a:r>
            <a:r>
              <a:rPr lang="en-US" sz="2400" b="0" dirty="0" err="1"/>
              <a:t>Zhaohui</a:t>
            </a:r>
            <a:r>
              <a:rPr lang="en-US" sz="2400" b="0" dirty="0"/>
              <a:t> Zheng, Ming-Ming Cheng, Jian Yang and Xiang Li</a:t>
            </a:r>
            <a:r>
              <a:rPr lang="en-US" sz="2800" b="0" dirty="0"/>
              <a:t>* </a:t>
            </a:r>
            <a:r>
              <a:rPr lang="en-US" sz="2400" b="0" i="1" dirty="0" err="1"/>
              <a:t>IMPlus@PCALab</a:t>
            </a:r>
            <a:r>
              <a:rPr lang="en-US" sz="2400" b="0" i="1" dirty="0"/>
              <a:t> &amp; TMCC, CS, Nankai University </a:t>
            </a:r>
            <a:endParaRPr lang="ko-KR" altLang="en-US" sz="4400" b="0" i="1" dirty="0">
              <a:solidFill>
                <a:srgbClr val="002060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39485" y="2780928"/>
            <a:ext cx="10369152" cy="2857872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solidFill>
                  <a:srgbClr val="002060"/>
                </a:solidFill>
              </a:rPr>
              <a:t>Russo Mohammad Ashraf Uddin</a:t>
            </a:r>
          </a:p>
          <a:p>
            <a:r>
              <a:rPr lang="en-US" altLang="ko-KR" sz="3600" dirty="0"/>
              <a:t>ashrafrusso@gmail.com</a:t>
            </a:r>
          </a:p>
          <a:p>
            <a:r>
              <a:rPr lang="en-US" altLang="ko-KR" sz="3600" b="1" dirty="0">
                <a:solidFill>
                  <a:srgbClr val="0070C0"/>
                </a:solidFill>
              </a:rPr>
              <a:t>March 24th, 2023</a:t>
            </a:r>
            <a:endParaRPr lang="ko-KR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6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2DFB3-4EE1-E0B9-1F09-026E6F57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Architecture with </a:t>
            </a:r>
            <a:r>
              <a:rPr lang="en-US" dirty="0" err="1"/>
              <a:t>SKNet</a:t>
            </a:r>
            <a:r>
              <a:rPr lang="en-US" dirty="0"/>
              <a:t>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5D4A97-4058-A5E4-8069-14CD2E2FF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417" y="4209262"/>
            <a:ext cx="5761038" cy="20516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BF887-1052-10C2-6599-0E58BD39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3C913-1C51-A338-FC59-7A5FDCB6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633957"/>
            <a:ext cx="6192688" cy="1823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111ED-3865-D45B-EDEC-12D6A00DD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91" y="2439285"/>
            <a:ext cx="6229090" cy="17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8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9D2F-35ED-15ED-8FD2-F0360A77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Receptive Field Activation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E853-3C8A-F12A-3E1F-20D6B9D33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D761D-7E38-7A69-8439-FDB2ED28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11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21391-91BC-F97C-8D05-8D327F01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3" y="606427"/>
            <a:ext cx="10009112" cy="56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45686-2497-D621-B33A-01381990D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and Implementation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03390-5D72-8A4F-0116-4D6C3EC75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Datasets:</a:t>
            </a:r>
          </a:p>
          <a:p>
            <a:pPr lvl="1"/>
            <a:r>
              <a:rPr lang="en-US" dirty="0"/>
              <a:t>HRSC2016 (Remote Sensing for Ship Detection)</a:t>
            </a:r>
          </a:p>
          <a:p>
            <a:pPr lvl="2"/>
            <a:r>
              <a:rPr lang="en-US" dirty="0"/>
              <a:t>1061 images, 2976 instances of ship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DOTA-v1.0</a:t>
            </a:r>
          </a:p>
          <a:p>
            <a:pPr lvl="2"/>
            <a:r>
              <a:rPr lang="en-US" dirty="0"/>
              <a:t>2,806 images</a:t>
            </a:r>
          </a:p>
          <a:p>
            <a:pPr lvl="2"/>
            <a:r>
              <a:rPr lang="en-US" dirty="0"/>
              <a:t>188,282 instances, 15 categories</a:t>
            </a:r>
          </a:p>
          <a:p>
            <a:pPr lvl="1"/>
            <a:r>
              <a:rPr lang="en-US" dirty="0"/>
              <a:t>FAIR1m-v1.0 </a:t>
            </a:r>
          </a:p>
          <a:p>
            <a:pPr lvl="2"/>
            <a:r>
              <a:rPr lang="en-US" dirty="0"/>
              <a:t>15,266 HR images</a:t>
            </a:r>
          </a:p>
          <a:p>
            <a:pPr lvl="2"/>
            <a:r>
              <a:rPr lang="en-US" dirty="0"/>
              <a:t>1million instances, 5 categories, 37 subcategories</a:t>
            </a:r>
          </a:p>
          <a:p>
            <a:r>
              <a:rPr lang="en-US" dirty="0"/>
              <a:t>Implementation:</a:t>
            </a:r>
          </a:p>
          <a:p>
            <a:pPr lvl="1"/>
            <a:r>
              <a:rPr lang="en-US" dirty="0"/>
              <a:t>8x 3090 GPUS, batch size = 8</a:t>
            </a:r>
          </a:p>
          <a:p>
            <a:pPr lvl="1"/>
            <a:r>
              <a:rPr lang="en-US" dirty="0"/>
              <a:t>Image size = 1024x1024, optimizer </a:t>
            </a:r>
            <a:r>
              <a:rPr lang="en-US" dirty="0" err="1"/>
              <a:t>AdamW</a:t>
            </a:r>
            <a:r>
              <a:rPr lang="en-US" dirty="0"/>
              <a:t>, Pretrained : IN(</a:t>
            </a:r>
            <a:r>
              <a:rPr lang="en-US" dirty="0" err="1"/>
              <a:t>Imagenet</a:t>
            </a:r>
            <a:r>
              <a:rPr lang="en-US" dirty="0"/>
              <a:t>), CO(MS-Coco), MA(Million-AID)</a:t>
            </a:r>
          </a:p>
          <a:p>
            <a:pPr lvl="1"/>
            <a:r>
              <a:rPr lang="en-US" dirty="0" err="1"/>
              <a:t>Epochs;LR</a:t>
            </a:r>
            <a:r>
              <a:rPr lang="en-US" dirty="0"/>
              <a:t> = 36; 0.0004 (HRSC2016), 12; 0.0002 (DOTA), 12; 0.0002 (FAIR)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E513A-695E-A63B-124C-5B14006E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166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6B8F-B9F7-8697-FDA7-F04CFF24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Design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FFB44-D056-0250-CA1C-9982C6EA3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86FD-F1FC-6726-0AAA-94ED33DB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13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5A124-36B8-00A1-9812-3F36B966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52721"/>
            <a:ext cx="6246294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D7DE3-0531-51AD-784A-4311718F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652721"/>
            <a:ext cx="5278757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8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0822-73CF-61F5-F702-77F62570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Design Ablations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3BE0-86C1-1E22-F0ED-005D35440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42F4E-A03F-E430-3F0C-6507849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14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2B378-14E5-24D6-DECF-31F6915A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664525"/>
            <a:ext cx="6186991" cy="2548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3A505-61F9-FBB7-35FC-CDD381E9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3" y="606426"/>
            <a:ext cx="5779511" cy="33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9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FBB1-B02C-A1E5-24D6-3E8ADCB1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HRSC2016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22C83-D6A4-449A-6A1A-8676BC5B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E847-6D37-1F6D-F56F-0314762CF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15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05E98-B276-AA9D-1276-8B017DB1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676515"/>
            <a:ext cx="7343105" cy="5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A9ED-AFB5-9CA5-7D5C-FBF56C9E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Dota-v1.0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452F5-0650-31F6-202D-F55FEA907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7ABE7-6289-FCEA-C323-BD1460E8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16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1EE1C-1E5D-B4B6-9B8B-FBC05397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679782"/>
            <a:ext cx="10135723" cy="5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8E95-8124-B3C8-02A5-4AFCD87E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FAIR1m-v1.0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A73D3-7274-C058-4795-0CCFF7B78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9CEB5-9B2F-0933-1F5F-19EA0F3C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17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C6D39-8813-BB62-FF08-BB03B0AB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12192000" cy="10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5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D9D3-4A6A-4C4B-BD11-B156B75B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FAIR1m-v1.0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0F948-90A4-9F68-598E-3090DF5A3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49687-C2BA-1CF3-D3DF-C20C7794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18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3DE80-A768-5D05-3BEC-CFF7AFD33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45" y="650596"/>
            <a:ext cx="7404032" cy="57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2A83-7B6F-BF3C-43BC-15E4CC7B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5EF2-276C-7361-4EED-DD30F3BE5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approach used in this paper is quite simple and the techniques are all previously explored and not new.</a:t>
            </a:r>
          </a:p>
          <a:p>
            <a:endParaRPr lang="en-US" dirty="0"/>
          </a:p>
          <a:p>
            <a:r>
              <a:rPr lang="en-US" dirty="0"/>
              <a:t>But, the authors manages to leverage these to find the best performing model in the major datasets, which is motivating for me to find a better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E41A1-3226-5D2B-9846-21EE9D6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685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Introduction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solidFill>
                  <a:srgbClr val="002060"/>
                </a:solidFill>
              </a:rPr>
              <a:t>Authors Large Selective Kernel Network, which</a:t>
            </a:r>
            <a:br>
              <a:rPr lang="en-US" altLang="ko-KR" dirty="0">
                <a:solidFill>
                  <a:srgbClr val="002060"/>
                </a:solidFill>
              </a:rPr>
            </a:br>
            <a:r>
              <a:rPr lang="en-US" altLang="ko-KR" dirty="0">
                <a:solidFill>
                  <a:srgbClr val="002060"/>
                </a:solidFill>
              </a:rPr>
              <a:t>aims to find the contextual information in high</a:t>
            </a:r>
            <a:br>
              <a:rPr lang="en-US" altLang="ko-KR" dirty="0">
                <a:solidFill>
                  <a:srgbClr val="002060"/>
                </a:solidFill>
              </a:rPr>
            </a:br>
            <a:r>
              <a:rPr lang="en-US" altLang="ko-KR" dirty="0">
                <a:solidFill>
                  <a:srgbClr val="002060"/>
                </a:solidFill>
              </a:rPr>
              <a:t>resolution remote sensing images.</a:t>
            </a:r>
          </a:p>
          <a:p>
            <a:endParaRPr lang="en-US" altLang="ko-KR" dirty="0"/>
          </a:p>
          <a:p>
            <a:r>
              <a:rPr lang="en-US" altLang="ko-KR" dirty="0">
                <a:solidFill>
                  <a:srgbClr val="002060"/>
                </a:solidFill>
              </a:rPr>
              <a:t>Big receptive fields ar</a:t>
            </a:r>
            <a:r>
              <a:rPr lang="en-US" altLang="ko-KR" dirty="0"/>
              <a:t>e effective in this context.</a:t>
            </a:r>
          </a:p>
          <a:p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/>
              <a:t>Factoring one big kernel convolution into several</a:t>
            </a:r>
            <a:br>
              <a:rPr lang="en-US" altLang="ko-KR" dirty="0"/>
            </a:br>
            <a:r>
              <a:rPr lang="en-US" altLang="ko-KR" dirty="0"/>
              <a:t>dilated depthwise convolution is considered.</a:t>
            </a:r>
            <a:endParaRPr lang="en-US" altLang="ko-KR" dirty="0">
              <a:solidFill>
                <a:srgbClr val="00206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7A613-C539-A5E6-C027-55C27E9D0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658488"/>
            <a:ext cx="4335608" cy="2615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2867B-DDA5-E41B-0BFD-D79326FD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25" y="3279710"/>
            <a:ext cx="4249249" cy="7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7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FA5FC-B52C-480E-8988-27CEFFDE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F490F-F5EF-4564-A9C5-1AEBF1E9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20</a:t>
            </a:fld>
            <a:endParaRPr lang="ko-KR" altLang="en-US" dirty="0"/>
          </a:p>
        </p:txBody>
      </p:sp>
      <p:pic>
        <p:nvPicPr>
          <p:cNvPr id="10" name="Picture 9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C619C6D-E2D7-4139-94EC-FE060068D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988840"/>
            <a:ext cx="46101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0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057E-CA42-7592-5286-16CB0DDA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DepthWise</a:t>
            </a:r>
            <a:r>
              <a:rPr lang="en-US" dirty="0"/>
              <a:t> Convolution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C0809-6921-D5A3-AA47-ED5C7278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21</a:t>
            </a:fld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3D2800-C8C0-CC56-0427-DBA94EBC83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1268760"/>
            <a:ext cx="11522075" cy="399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3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C753-92A9-AEBF-2C3D-3AD6B4BB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Contextual Information in Remote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A3F5E-7D70-A680-56A5-93AF9B54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wide range of contextual information required</a:t>
            </a:r>
            <a:br>
              <a:rPr lang="en-US" dirty="0"/>
            </a:br>
            <a:r>
              <a:rPr lang="en-US" dirty="0"/>
              <a:t>is different for different object types.</a:t>
            </a:r>
          </a:p>
          <a:p>
            <a:endParaRPr lang="en-US" dirty="0"/>
          </a:p>
          <a:p>
            <a:r>
              <a:rPr lang="en-US" dirty="0"/>
              <a:t>Soccer-field may require less-to-no contextual</a:t>
            </a:r>
            <a:br>
              <a:rPr lang="en-US" dirty="0"/>
            </a:br>
            <a:r>
              <a:rPr lang="en-US" dirty="0"/>
              <a:t>information.</a:t>
            </a:r>
          </a:p>
          <a:p>
            <a:endParaRPr lang="en-US" dirty="0"/>
          </a:p>
          <a:p>
            <a:r>
              <a:rPr lang="en-US" dirty="0"/>
              <a:t>But, “Roundabout” maybe similar to gardens or</a:t>
            </a:r>
            <a:br>
              <a:rPr lang="en-US" dirty="0"/>
            </a:br>
            <a:r>
              <a:rPr lang="en-US" dirty="0"/>
              <a:t>ring-like buildings and require higher range</a:t>
            </a:r>
            <a:br>
              <a:rPr lang="en-US" dirty="0"/>
            </a:br>
            <a:r>
              <a:rPr lang="en-US" dirty="0"/>
              <a:t>of contexts.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4F43A-9D94-4BC1-12A7-ED8BF749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EA9A-28AE-D52E-3784-975025101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836712"/>
            <a:ext cx="4386403" cy="36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FD384-F11F-8AED-6B12-3EB9C42A3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22" y="4510135"/>
            <a:ext cx="5428878" cy="7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1EDE-03A7-0863-10A7-BBE8CF3C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1161E-3892-F118-29B6-A5A393980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E5F7F-4C96-5923-DA64-B3C2967E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4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7D67C-1EA3-C50D-C9D2-0FD8D4A1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854"/>
            <a:ext cx="12192000" cy="31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B030-412F-2E19-5EC9-B22C89A8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7F67-CA92-F034-D347-709669DF1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EBC09-1CC0-CE59-D20F-CDC713E3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3609A-ED86-E533-AD49-F9B0C078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12192000" cy="3610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1EAF7-C46F-37B7-106A-01AF1FE56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249867"/>
            <a:ext cx="3649293" cy="402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3A93A-2CE5-3882-3EC1-BE38AEFBB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16" y="4652034"/>
            <a:ext cx="3550543" cy="392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296DA-8327-8A4C-0B44-D43955E29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91" y="5044091"/>
            <a:ext cx="2075345" cy="399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579783-3E35-98FE-B79A-245053E44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99" y="5398235"/>
            <a:ext cx="3987391" cy="292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A5FA28-F7AE-89B6-92FD-759155EEF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032" y="4249867"/>
            <a:ext cx="3499516" cy="3508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CA1E6A-CC43-9488-28BE-2FF1463E6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082" y="4614018"/>
            <a:ext cx="1654954" cy="394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0BE7A-D00E-A97C-4157-CF507C252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702" y="4989965"/>
            <a:ext cx="1964546" cy="574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2EA2DA-5274-D8DE-01DD-23317DE7A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3702" y="5586205"/>
            <a:ext cx="1364479" cy="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7EFA-450A-910E-4FE2-464FE149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BEBC-9511-9FA6-B535-9907ED080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6F09-3CF9-6BAB-694E-50746E8E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4F87F-E335-70B3-B69E-922820FC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7445672" cy="1948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95009-8C25-7E47-1767-0B2E84CC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2" y="2996952"/>
            <a:ext cx="6970191" cy="2717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A8652-AA3E-114C-E4A4-7D8CA7E9E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57" y="1124744"/>
            <a:ext cx="3456384" cy="40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4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7BA1-5817-846A-8641-9BA8EFFC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Eigen-Cam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4951-63EE-9FA8-2474-DD4D7711C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B4670-CB96-7BDC-08E8-7B405FEF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380F-D0D0-D12A-0835-DF1304DC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7" y="612854"/>
            <a:ext cx="11778565" cy="5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FA7D-3E75-8D26-38F2-6D5F3DCD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context for different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895A-68DA-B1E4-5E6F-584096953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CC695-4DE4-279F-2146-2B153E02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</a:t>
            </a:fld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88B93-14D3-5713-2437-1B7403E6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18" y="4454307"/>
            <a:ext cx="4455468" cy="1200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22A5F-E792-F5D5-D741-60AD4796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3538"/>
            <a:ext cx="5097369" cy="3573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75C0B1-14F6-35B3-644E-5461FECEF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618961"/>
            <a:ext cx="6683192" cy="3346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9361-7DDF-6865-D82F-74ADF20F3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893" y="4060440"/>
            <a:ext cx="6102265" cy="10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5C37-CF16-42F1-07D5-64568D94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8710C0F-7E69-DDC9-5320-33E45599B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7888" y="3300412"/>
            <a:ext cx="7896225" cy="3143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9D7E2-0274-55C2-7D15-2664162F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55E6C-7007-F369-EE0F-5F6D85AB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8" y="625655"/>
            <a:ext cx="6074040" cy="4078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47E48-CA91-35DE-A3A7-44DCC27DC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96" y="643075"/>
            <a:ext cx="6027404" cy="4045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869DA2-C39E-EB13-38E2-D55C6618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92" y="4656980"/>
            <a:ext cx="78962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64756"/>
      </p:ext>
    </p:extLst>
  </p:cSld>
  <p:clrMapOvr>
    <a:masterClrMapping/>
  </p:clrMapOvr>
</p:sld>
</file>

<file path=ppt/theme/theme1.xml><?xml version="1.0" encoding="utf-8"?>
<a:theme xmlns:a="http://schemas.openxmlformats.org/drawingml/2006/main" name="IS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odonguk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복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ISLab</Template>
  <TotalTime>12325</TotalTime>
  <Words>358</Words>
  <Application>Microsoft Office PowerPoint</Application>
  <PresentationFormat>Widescreen</PresentationFormat>
  <Paragraphs>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맑은 고딕</vt:lpstr>
      <vt:lpstr>Arial</vt:lpstr>
      <vt:lpstr>Calibri</vt:lpstr>
      <vt:lpstr>Tahoma</vt:lpstr>
      <vt:lpstr>Wingdings 3</vt:lpstr>
      <vt:lpstr>ISLab</vt:lpstr>
      <vt:lpstr>Large Selective Kernel Network for Remote Sensing Object Detection Yuxuan Li, Qibin Hou, Zhaohui Zheng, Ming-Ming Cheng, Jian Yang and Xiang Li* IMPlus@PCALab &amp; TMCC, CS, Nankai University </vt:lpstr>
      <vt:lpstr>Introduction</vt:lpstr>
      <vt:lpstr>Contextual Information in Remote Sensing</vt:lpstr>
      <vt:lpstr>Module Comparison</vt:lpstr>
      <vt:lpstr>Overall Architecture</vt:lpstr>
      <vt:lpstr>Design Variants</vt:lpstr>
      <vt:lpstr>Eigen-Cam Visualization</vt:lpstr>
      <vt:lpstr>Importance of context for different objects</vt:lpstr>
      <vt:lpstr>Qualitative Results</vt:lpstr>
      <vt:lpstr>Comparative Architecture with SKNet </vt:lpstr>
      <vt:lpstr>Receptive Field Activation Map</vt:lpstr>
      <vt:lpstr>Datasets and Implementation Details</vt:lpstr>
      <vt:lpstr>Experiments: Design Variants</vt:lpstr>
      <vt:lpstr>Experiments: Design Ablations</vt:lpstr>
      <vt:lpstr>Experiments: HRSC2016</vt:lpstr>
      <vt:lpstr>Experiments: Dota-v1.0</vt:lpstr>
      <vt:lpstr>Experiments: FAIR1m-v1.0</vt:lpstr>
      <vt:lpstr>Experiments: FAIR1m-v1.0</vt:lpstr>
      <vt:lpstr>Conclusion</vt:lpstr>
      <vt:lpstr>PowerPoint Presentation</vt:lpstr>
      <vt:lpstr>DepthWise Convolution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Regular meeting</dc:title>
  <dc:creator>Ashraf Russo</dc:creator>
  <cp:lastModifiedBy>Ashraf Russo</cp:lastModifiedBy>
  <cp:revision>641</cp:revision>
  <cp:lastPrinted>2016-01-07T10:12:12Z</cp:lastPrinted>
  <dcterms:created xsi:type="dcterms:W3CDTF">2013-08-19T08:09:11Z</dcterms:created>
  <dcterms:modified xsi:type="dcterms:W3CDTF">2023-03-24T23:43:38Z</dcterms:modified>
</cp:coreProperties>
</file>