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3"/>
    <p:sldId id="355" r:id="rId4"/>
    <p:sldId id="356" r:id="rId5"/>
    <p:sldId id="357" r:id="rId6"/>
    <p:sldId id="359" r:id="rId7"/>
    <p:sldId id="360" r:id="rId8"/>
    <p:sldId id="373" r:id="rId9"/>
    <p:sldId id="361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4" r:id="rId18"/>
    <p:sldId id="375" r:id="rId19"/>
    <p:sldId id="376" r:id="rId20"/>
    <p:sldId id="377" r:id="rId21"/>
    <p:sldId id="346" r:id="rId22"/>
    <p:sldId id="262" r:id="rId23"/>
    <p:sldId id="358" r:id="rId24"/>
    <p:sldId id="362" r:id="rId25"/>
    <p:sldId id="36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066" autoAdjust="0"/>
  </p:normalViewPr>
  <p:slideViewPr>
    <p:cSldViewPr snapToGrid="0">
      <p:cViewPr varScale="1">
        <p:scale>
          <a:sx n="73" d="100"/>
          <a:sy n="73" d="100"/>
        </p:scale>
        <p:origin x="402" y="72"/>
      </p:cViewPr>
      <p:guideLst/>
    </p:cSldViewPr>
  </p:slideViewPr>
  <p:outlineViewPr>
    <p:cViewPr>
      <p:scale>
        <a:sx n="33" d="100"/>
        <a:sy n="33" d="100"/>
      </p:scale>
      <p:origin x="0" y="-19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374D7-C4CC-44CE-886D-6AFB7132B13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A5E98-9953-4DA3-AC38-E7B10BC6FDF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8367"/>
            <a:ext cx="9144000" cy="2387600"/>
          </a:xfrm>
        </p:spPr>
        <p:txBody>
          <a:bodyPr anchor="ctr">
            <a:normAutofit/>
          </a:bodyPr>
          <a:lstStyle>
            <a:lvl1pPr algn="ctr">
              <a:defRPr sz="6400">
                <a:solidFill>
                  <a:srgbClr val="00206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78168"/>
            <a:ext cx="9144000" cy="1486011"/>
          </a:xfrm>
        </p:spPr>
        <p:txBody>
          <a:bodyPr anchor="ctr"/>
          <a:lstStyle>
            <a:lvl1pPr marL="0" indent="0" algn="ctr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gray">
          <a:xfrm>
            <a:off x="0" y="2636841"/>
            <a:ext cx="12192000" cy="71437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FFDE53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9pPr>
          </a:lstStyle>
          <a:p>
            <a:pPr algn="ctr" eaLnBrk="1" latinLnBrk="0" hangingPunct="1">
              <a:defRPr/>
            </a:pPr>
            <a:endParaRPr lang="ko-KR" altLang="ko-KR" sz="2400"/>
          </a:p>
        </p:txBody>
      </p:sp>
      <p:pic>
        <p:nvPicPr>
          <p:cNvPr id="8" name="Picture 2" descr="symbolmark01"/>
          <p:cNvPicPr>
            <a:picLocks noChangeAspect="1" noChangeArrowheads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" t="5838" r="673" b="6157"/>
          <a:stretch>
            <a:fillRect/>
          </a:stretch>
        </p:blipFill>
        <p:spPr bwMode="auto">
          <a:xfrm>
            <a:off x="4481465" y="4273232"/>
            <a:ext cx="3213981" cy="253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0" y="0"/>
            <a:ext cx="12192000" cy="53340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10800" rIns="18000" bIns="10800" numCol="1" anchor="ctr" anchorCtr="1" compatLnSpc="1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ko-KR" sz="44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206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657349"/>
            <a:ext cx="11795760" cy="5669280"/>
          </a:xfrm>
        </p:spPr>
        <p:txBody>
          <a:bodyPr/>
          <a:lstStyle>
            <a:lvl1pPr marL="228600" indent="-228600">
              <a:buClr>
                <a:srgbClr val="00B0F0"/>
              </a:buClr>
              <a:buFont typeface="Wingdings 3" panose="05040102010807070707" pitchFamily="18" charset="2"/>
              <a:buChar char=""/>
              <a:defRPr sz="2400" b="1">
                <a:solidFill>
                  <a:srgbClr val="002060"/>
                </a:solidFill>
              </a:defRPr>
            </a:lvl1pPr>
            <a:lvl2pPr marL="685800" indent="-228600">
              <a:buClr>
                <a:srgbClr val="00B0F0"/>
              </a:buClr>
              <a:buFont typeface="Wingdings 3" panose="05040102010807070707" pitchFamily="18" charset="2"/>
              <a:buChar char=""/>
              <a:defRPr>
                <a:solidFill>
                  <a:srgbClr val="002060"/>
                </a:solidFill>
              </a:defRPr>
            </a:lvl2pPr>
            <a:lvl3pPr marL="1143000" indent="-228600">
              <a:buClr>
                <a:srgbClr val="00B0F0"/>
              </a:buClr>
              <a:buFont typeface="Wingdings 3" panose="05040102010807070707" pitchFamily="18" charset="2"/>
              <a:buChar char=""/>
              <a:defRPr sz="2000">
                <a:solidFill>
                  <a:srgbClr val="002060"/>
                </a:solidFill>
              </a:defRPr>
            </a:lvl3pPr>
            <a:lvl4pPr marL="1600200" indent="-228600">
              <a:buClr>
                <a:srgbClr val="00B0F0"/>
              </a:buClr>
              <a:buFont typeface="Wingdings 3" panose="05040102010807070707" pitchFamily="18" charset="2"/>
              <a:buChar char=""/>
              <a:defRPr sz="2000">
                <a:solidFill>
                  <a:srgbClr val="002060"/>
                </a:solidFill>
              </a:defRPr>
            </a:lvl4pPr>
            <a:lvl5pPr marL="2057400" indent="-228600">
              <a:buClr>
                <a:srgbClr val="00B0F0"/>
              </a:buClr>
              <a:buFont typeface="Wingdings 3" panose="05040102010807070707" pitchFamily="18" charset="2"/>
              <a:buChar char=""/>
              <a:defRPr sz="20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455933"/>
            <a:ext cx="2743200" cy="365125"/>
          </a:xfrm>
        </p:spPr>
        <p:txBody>
          <a:bodyPr/>
          <a:lstStyle>
            <a:lvl1pPr algn="ctr">
              <a:defRPr sz="1800"/>
            </a:lvl1pPr>
          </a:lstStyle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7" name="Picture 10" descr="symbolmark01"/>
          <p:cNvPicPr>
            <a:picLocks noChangeAspect="1" noChangeArrowheads="1"/>
          </p:cNvPicPr>
          <p:nvPr userDrawn="1"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0616" y="8467"/>
            <a:ext cx="526396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92" y="6545387"/>
            <a:ext cx="1993490" cy="198024"/>
          </a:xfrm>
          <a:prstGeom prst="rect">
            <a:avLst/>
          </a:prstGeom>
        </p:spPr>
      </p:pic>
      <p:pic>
        <p:nvPicPr>
          <p:cNvPr id="10" name="Picture 7" descr="logo"/>
          <p:cNvPicPr>
            <a:picLocks noChangeAspect="1" noChangeArrowheads="1"/>
          </p:cNvPicPr>
          <p:nvPr userDrawn="1"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10294"/>
          <a:stretch>
            <a:fillRect/>
          </a:stretch>
        </p:blipFill>
        <p:spPr bwMode="auto">
          <a:xfrm>
            <a:off x="46569" y="6453188"/>
            <a:ext cx="768351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/>
          <p:cNvSpPr>
            <a:spLocks noChangeArrowheads="1"/>
          </p:cNvSpPr>
          <p:nvPr userDrawn="1"/>
        </p:nvSpPr>
        <p:spPr bwMode="gray">
          <a:xfrm>
            <a:off x="0" y="6351588"/>
            <a:ext cx="12192000" cy="69850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rgbClr val="D0D0D0"/>
              </a:gs>
            </a:gsLst>
            <a:lin ang="0" scaled="1"/>
          </a:gradFill>
          <a:ln w="3175">
            <a:solidFill>
              <a:srgbClr val="ABABAB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9pPr>
          </a:lstStyle>
          <a:p>
            <a:pPr algn="ctr" eaLnBrk="1" latinLnBrk="0" hangingPunct="1">
              <a:defRPr/>
            </a:pPr>
            <a:endParaRPr lang="ko-KR" altLang="ko-KR" sz="2400"/>
          </a:p>
        </p:txBody>
      </p:sp>
      <p:pic>
        <p:nvPicPr>
          <p:cNvPr id="12" name="그림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655" y="6453188"/>
            <a:ext cx="916240" cy="406071"/>
          </a:xfrm>
          <a:prstGeom prst="rect">
            <a:avLst/>
          </a:prstGeom>
        </p:spPr>
      </p:pic>
      <p:sp>
        <p:nvSpPr>
          <p:cNvPr id="13" name="Rectangle 9"/>
          <p:cNvSpPr>
            <a:spLocks noChangeArrowheads="1"/>
          </p:cNvSpPr>
          <p:nvPr userDrawn="1"/>
        </p:nvSpPr>
        <p:spPr bwMode="gray">
          <a:xfrm>
            <a:off x="0" y="534991"/>
            <a:ext cx="12192000" cy="71437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E8BC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9pPr>
          </a:lstStyle>
          <a:p>
            <a:pPr algn="ctr" eaLnBrk="1" latinLnBrk="0" hangingPunct="1">
              <a:defRPr/>
            </a:pPr>
            <a:endParaRPr lang="ko-KR" altLang="ko-KR" sz="2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657350"/>
            <a:ext cx="10515600" cy="5519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2D738-50EA-4C2E-8DC5-CB3545ED97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5840" y="108366"/>
            <a:ext cx="10180320" cy="2508373"/>
          </a:xfrm>
        </p:spPr>
        <p:txBody>
          <a:bodyPr>
            <a:noAutofit/>
          </a:bodyPr>
          <a:lstStyle/>
          <a:p>
            <a:r>
              <a:rPr lang="en-US" sz="3200" dirty="0"/>
              <a:t>SOLO: Segmenting Objects by Locations</a:t>
            </a:r>
            <a:br>
              <a:rPr lang="en-US" sz="3200" dirty="0"/>
            </a:br>
            <a:br>
              <a:rPr lang="en-US" altLang="en-US" sz="2000" b="0" i="1" dirty="0"/>
            </a:br>
            <a:br>
              <a:rPr lang="en-US" sz="3200" dirty="0"/>
            </a:br>
            <a:r>
              <a:rPr lang="en-US" sz="2400" b="0"/>
              <a:t>Xinlong Wang</a:t>
            </a:r>
            <a:r>
              <a:rPr lang="en-US" sz="2400" b="0" baseline="30000"/>
              <a:t>1</a:t>
            </a:r>
            <a:r>
              <a:rPr lang="en-US" altLang="en-US" sz="2400" b="0"/>
              <a:t>; </a:t>
            </a:r>
            <a:r>
              <a:rPr lang="en-US" sz="2400" b="0"/>
              <a:t>Tao Kong</a:t>
            </a:r>
            <a:r>
              <a:rPr lang="en-US" sz="2400" b="0" baseline="30000"/>
              <a:t>2</a:t>
            </a:r>
            <a:r>
              <a:rPr lang="en-US" altLang="en-US" sz="2400" b="0"/>
              <a:t>; </a:t>
            </a:r>
            <a:r>
              <a:rPr lang="en-US" sz="2400" b="0"/>
              <a:t>Chunhua Shen</a:t>
            </a:r>
            <a:r>
              <a:rPr lang="en-US" sz="2400" b="0" baseline="30000"/>
              <a:t>1</a:t>
            </a:r>
            <a:r>
              <a:rPr lang="en-US" altLang="en-US" sz="2400" b="0"/>
              <a:t>;</a:t>
            </a:r>
            <a:r>
              <a:rPr lang="en-US" sz="2400" b="0"/>
              <a:t> Yuning Jiang</a:t>
            </a:r>
            <a:r>
              <a:rPr lang="en-US" sz="2400" b="0" baseline="30000"/>
              <a:t>2</a:t>
            </a:r>
            <a:r>
              <a:rPr lang="en-US" altLang="en-US" sz="2400" b="0"/>
              <a:t>;</a:t>
            </a:r>
            <a:r>
              <a:rPr lang="en-US" sz="2400" b="0"/>
              <a:t> Lei Li</a:t>
            </a:r>
            <a:r>
              <a:rPr lang="en-US" sz="2400" b="0" baseline="30000"/>
              <a:t>2</a:t>
            </a:r>
            <a:r>
              <a:rPr lang="en-US" sz="2400" b="0"/>
              <a:t> </a:t>
            </a:r>
            <a:br>
              <a:rPr lang="en-US" sz="2400" b="0"/>
            </a:br>
            <a:r>
              <a:rPr lang="en-US" sz="2400" b="0" baseline="30000"/>
              <a:t>1</a:t>
            </a:r>
            <a:r>
              <a:rPr lang="en-US" sz="2400" b="0"/>
              <a:t> The University of Adelaide, Australia</a:t>
            </a:r>
            <a:br>
              <a:rPr lang="en-US" sz="2400" b="0"/>
            </a:br>
            <a:r>
              <a:rPr lang="en-US" sz="2400" b="0" baseline="30000"/>
              <a:t>2 </a:t>
            </a:r>
            <a:r>
              <a:rPr lang="en-US" sz="2400" b="0"/>
              <a:t>ByteDance AI Lab</a:t>
            </a:r>
            <a:endParaRPr lang="en-US" sz="2400" b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800" dirty="0">
                <a:latin typeface="Calibri" panose="020F0502020204030204" pitchFamily="34" charset="0"/>
                <a:ea typeface="Malgun Gothic" panose="020B0503020000020004" pitchFamily="34" charset="-127"/>
              </a:rPr>
              <a:t>Van-Thanh Hoang</a:t>
            </a:r>
            <a:endParaRPr lang="en-US" altLang="en-US" sz="2800" dirty="0">
              <a:latin typeface="Calibri" panose="020F0502020204030204" pitchFamily="34" charset="0"/>
              <a:ea typeface="Malgun Gothic" panose="020B0503020000020004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ea typeface="Malgun Gothic" panose="020B0503020000020004" pitchFamily="34" charset="-127"/>
              </a:rPr>
              <a:t>thanhhv@islab.ulsan.ac.kr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ea typeface="Malgun Gothic" panose="020B0503020000020004" pitchFamily="34" charset="-127"/>
              </a:rPr>
              <a:t>May 16, 2020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Experiments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/>
              <a:t>Dataset</a:t>
            </a:r>
            <a:endParaRPr lang="en-US" altLang="en-US"/>
          </a:p>
          <a:p>
            <a:pPr lvl="1"/>
            <a:r>
              <a:rPr lang="en-US" altLang="en-US"/>
              <a:t>COCO instance segmentation</a:t>
            </a:r>
            <a:endParaRPr lang="en-US" altLang="en-US"/>
          </a:p>
          <a:p>
            <a:pPr lvl="1"/>
            <a:r>
              <a:rPr lang="en-US" altLang="en-US"/>
              <a:t>Training: 118K images</a:t>
            </a:r>
            <a:endParaRPr lang="en-US" altLang="en-US"/>
          </a:p>
          <a:p>
            <a:pPr lvl="1"/>
            <a:r>
              <a:rPr lang="en-US" altLang="en-US"/>
              <a:t>Val: 5K images</a:t>
            </a:r>
            <a:endParaRPr lang="en-US" altLang="en-US"/>
          </a:p>
          <a:p>
            <a:pPr lvl="1"/>
            <a:r>
              <a:rPr lang="en-US" altLang="en-US"/>
              <a:t>Test-dev: 41K images</a:t>
            </a:r>
            <a:endParaRPr lang="en-US" altLang="en-US"/>
          </a:p>
          <a:p>
            <a:pPr lvl="0"/>
            <a:r>
              <a:rPr lang="en-US" altLang="en-US"/>
              <a:t>Implementation</a:t>
            </a:r>
            <a:endParaRPr lang="en-US" altLang="en-US"/>
          </a:p>
          <a:p>
            <a:pPr lvl="1"/>
            <a:r>
              <a:rPr lang="en-US" altLang="en-US"/>
              <a:t>Use SGD optimizer</a:t>
            </a:r>
            <a:endParaRPr lang="en-US" altLang="en-US"/>
          </a:p>
          <a:p>
            <a:pPr lvl="1"/>
            <a:r>
              <a:rPr lang="en-US" altLang="en-US"/>
              <a:t>8 GPUs</a:t>
            </a:r>
            <a:endParaRPr lang="en-US" altLang="en-US"/>
          </a:p>
          <a:p>
            <a:pPr lvl="1"/>
            <a:r>
              <a:rPr lang="en-US" altLang="en-US"/>
              <a:t>16 images per mini-batch (2 images per GPU)</a:t>
            </a:r>
            <a:endParaRPr lang="en-US" altLang="en-US"/>
          </a:p>
          <a:p>
            <a:pPr lvl="1"/>
            <a:r>
              <a:rPr lang="en-US" altLang="en-US"/>
              <a:t>36 epochs </a:t>
            </a:r>
            <a:endParaRPr lang="en-US" altLang="en-US"/>
          </a:p>
          <a:p>
            <a:pPr lvl="1"/>
            <a:r>
              <a:rPr lang="en-US" altLang="en-US"/>
              <a:t>Initial learning rate of 0.01</a:t>
            </a:r>
            <a:endParaRPr lang="en-US" altLang="en-US"/>
          </a:p>
          <a:p>
            <a:pPr lvl="2"/>
            <a:r>
              <a:rPr lang="en-US" altLang="en-US"/>
              <a:t>then divided by 10 at 27th and again at 33th epoch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Main Results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6700" y="1091248"/>
            <a:ext cx="9118600" cy="46755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>
                <a:sym typeface="+mn-ea"/>
              </a:rPr>
              <a:t>Main Results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657225"/>
            <a:ext cx="7364730" cy="5669280"/>
          </a:xfrm>
        </p:spPr>
        <p:txBody>
          <a:bodyPr/>
          <a:p>
            <a:pPr lvl="0"/>
            <a:r>
              <a:rPr lang="en-US" altLang="en-US"/>
              <a:t>Qualitative results</a:t>
            </a:r>
            <a:endParaRPr lang="en-US" altLang="en-US"/>
          </a:p>
          <a:p>
            <a:pPr lvl="1"/>
            <a:r>
              <a:rPr lang="en-US" altLang="en-US"/>
              <a:t>SOLO achieves good results even under challenging conditions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01940" y="657225"/>
            <a:ext cx="4290060" cy="56864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SOLO </a:t>
            </a:r>
            <a:r>
              <a:rPr lang="en-US" altLang="en-US"/>
              <a:t>B</a:t>
            </a:r>
            <a:r>
              <a:rPr lang="en-US"/>
              <a:t>ehavior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 b="0"/>
              <a:t>Only one instance will be activated at each grid</a:t>
            </a:r>
            <a:endParaRPr lang="en-US" altLang="en-US" b="0"/>
          </a:p>
          <a:p>
            <a:r>
              <a:rPr lang="en-US" altLang="en-US" b="0"/>
              <a:t>One instance may be predicted by multiple adjacent mask channels</a:t>
            </a:r>
            <a:endParaRPr lang="en-US" altLang="en-US" b="0"/>
          </a:p>
          <a:p>
            <a:r>
              <a:rPr lang="en-US" altLang="en-US" b="0"/>
              <a:t>During inference, NMS is used to suppress these redundant masks.</a:t>
            </a:r>
            <a:endParaRPr lang="en-US" alt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7848" y="2229485"/>
            <a:ext cx="8536305" cy="40970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Ablation Experiments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Grid number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2050" y="1047115"/>
            <a:ext cx="6811010" cy="1645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175" y="3502660"/>
            <a:ext cx="7097395" cy="13258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>
                <a:sym typeface="+mn-ea"/>
              </a:rPr>
              <a:t>Ablation Experiments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CoordConv</a:t>
            </a:r>
            <a:endParaRPr lang="en-US"/>
          </a:p>
          <a:p>
            <a:pPr lvl="1"/>
            <a:r>
              <a:rPr lang="en-US" altLang="en-US"/>
              <a:t>Add CoordConv improve scores</a:t>
            </a:r>
            <a:endParaRPr lang="en-US"/>
          </a:p>
          <a:p>
            <a:pPr lvl="1"/>
            <a:r>
              <a:rPr lang="en-US"/>
              <a:t>Two or more CoordConvs do not </a:t>
            </a:r>
            <a:endParaRPr lang="en-US"/>
          </a:p>
          <a:p>
            <a:pPr marL="457200" lvl="1" indent="0">
              <a:buNone/>
            </a:pPr>
            <a:r>
              <a:rPr lang="en-US" altLang="en-US"/>
              <a:t>	</a:t>
            </a:r>
            <a:r>
              <a:rPr lang="en-US"/>
              <a:t>bring noticeable improvement</a:t>
            </a:r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Loss function</a:t>
            </a:r>
            <a:endParaRPr lang="en-US"/>
          </a:p>
          <a:p>
            <a:pPr lvl="1"/>
            <a:r>
              <a:rPr lang="en-US" altLang="en-US"/>
              <a:t>T</a:t>
            </a:r>
            <a:r>
              <a:rPr lang="en-US"/>
              <a:t>he majority of pixels of an instance mask are in background</a:t>
            </a:r>
            <a:endParaRPr lang="en-US"/>
          </a:p>
          <a:p>
            <a:pPr lvl="1"/>
            <a:r>
              <a:rPr lang="en-US"/>
              <a:t>Focal Loss is designed to mitigate the sample imbalance problem by decreasing the loss of well-classified samples</a:t>
            </a:r>
            <a:endParaRPr lang="en-US"/>
          </a:p>
          <a:p>
            <a:pPr lvl="1"/>
            <a:r>
              <a:rPr lang="en-US"/>
              <a:t>Dice Loss views the pixels as a whole object and could establish the right balance between foreground and background pixels automatically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8388" y="808355"/>
            <a:ext cx="6043295" cy="1475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595" y="5065395"/>
            <a:ext cx="5972810" cy="126111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>
                <a:sym typeface="+mn-ea"/>
              </a:rPr>
              <a:t>Ablation Experiments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Alignment in the category branch</a:t>
            </a:r>
            <a:endParaRPr lang="en-US"/>
          </a:p>
          <a:p>
            <a:pPr lvl="1"/>
            <a:r>
              <a:rPr lang="en-US" altLang="en-US"/>
              <a:t>Method to align</a:t>
            </a:r>
            <a:endParaRPr lang="en-US"/>
          </a:p>
          <a:p>
            <a:pPr lvl="2"/>
            <a:r>
              <a:rPr lang="en-US"/>
              <a:t>Interpolation: Directly bilinear interpolating to the target grid size</a:t>
            </a:r>
            <a:endParaRPr lang="en-US"/>
          </a:p>
          <a:p>
            <a:pPr lvl="2"/>
            <a:r>
              <a:rPr lang="en-US"/>
              <a:t>Adaptive-pool: Applying a 2D adaptive max-pool over H×W to S×S</a:t>
            </a:r>
            <a:endParaRPr lang="en-US"/>
          </a:p>
          <a:p>
            <a:pPr lvl="2"/>
            <a:r>
              <a:rPr lang="en-US"/>
              <a:t>Region-grid-interpolation: For each grid cell, we use bilinear interpolation conditioned on dense sample points, and aggregate the results with average</a:t>
            </a:r>
            <a:endParaRPr lang="en-US"/>
          </a:p>
          <a:p>
            <a:pPr lvl="1"/>
            <a:r>
              <a:rPr lang="en-US" altLang="en-US"/>
              <a:t>T</a:t>
            </a:r>
            <a:r>
              <a:rPr lang="en-US"/>
              <a:t>here is no noticeable performance gap between these variants (± 0.1AP),  </a:t>
            </a:r>
            <a:r>
              <a:rPr lang="en-US" altLang="en-US"/>
              <a:t>i</a:t>
            </a:r>
            <a:r>
              <a:rPr lang="en-US"/>
              <a:t>ndicating the alignment process is fairly flexible</a:t>
            </a:r>
            <a:endParaRPr lang="en-US"/>
          </a:p>
          <a:p>
            <a:pPr lvl="0"/>
            <a:r>
              <a:rPr lang="en-US"/>
              <a:t>Different head depth</a:t>
            </a:r>
            <a:endParaRPr lang="en-US"/>
          </a:p>
          <a:p>
            <a:pPr lvl="1"/>
            <a:r>
              <a:rPr lang="en-US" altLang="en-US"/>
              <a:t>T</a:t>
            </a:r>
            <a:r>
              <a:rPr lang="en-US"/>
              <a:t>he computational overhead </a:t>
            </a:r>
            <a:r>
              <a:rPr lang="en-US" altLang="en-US">
                <a:sym typeface="+mn-ea"/>
              </a:rPr>
              <a:t>for semantic </a:t>
            </a:r>
            <a:endParaRPr lang="en-US" altLang="en-US">
              <a:sym typeface="+mn-ea"/>
            </a:endParaRPr>
          </a:p>
          <a:p>
            <a:pPr marL="457200" lvl="1" indent="0">
              <a:buNone/>
            </a:pPr>
            <a:r>
              <a:rPr lang="en-US" altLang="en-US">
                <a:sym typeface="+mn-ea"/>
              </a:rPr>
              <a:t>	category branch </a:t>
            </a:r>
            <a:r>
              <a:rPr lang="en-US"/>
              <a:t>is negligible </a:t>
            </a:r>
            <a:endParaRPr lang="en-US"/>
          </a:p>
          <a:p>
            <a:pPr marL="457200" lvl="1" indent="0">
              <a:buNone/>
            </a:pPr>
            <a:r>
              <a:rPr lang="en-US" altLang="en-US"/>
              <a:t>	</a:t>
            </a:r>
            <a:r>
              <a:rPr lang="en-US"/>
              <a:t>since S</a:t>
            </a:r>
            <a:r>
              <a:rPr lang="en-US" baseline="30000"/>
              <a:t>2</a:t>
            </a:r>
            <a:r>
              <a:rPr lang="en-US"/>
              <a:t> </a:t>
            </a:r>
            <a:r>
              <a:rPr lang="en-US" altLang="en-US"/>
              <a:t>&lt;&lt; </a:t>
            </a:r>
            <a:r>
              <a:rPr lang="en-US"/>
              <a:t>H×W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88555" y="3182620"/>
            <a:ext cx="4703445" cy="31438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>
                <a:sym typeface="+mn-ea"/>
              </a:rPr>
              <a:t>Ablation Experiments</a:t>
            </a:r>
            <a:endParaRPr lang="en-US"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SOLO-512</a:t>
            </a:r>
            <a:endParaRPr lang="en-US"/>
          </a:p>
          <a:p>
            <a:pPr lvl="1"/>
            <a:r>
              <a:rPr lang="en-US" altLang="en-US"/>
              <a:t>A</a:t>
            </a:r>
            <a:r>
              <a:rPr lang="en-US"/>
              <a:t> smaller version of SOLO designed to speed up the inferenc</a:t>
            </a:r>
            <a:r>
              <a:rPr lang="en-US" altLang="en-US"/>
              <a:t>e</a:t>
            </a:r>
            <a:endParaRPr lang="en-US" altLang="en-US"/>
          </a:p>
          <a:p>
            <a:pPr lvl="1"/>
            <a:r>
              <a:rPr lang="en-US" altLang="en-US"/>
              <a:t>shorter image size of 512 instead of 800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4903" y="1976755"/>
            <a:ext cx="7402195" cy="17303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Decoupled SOLO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657225"/>
            <a:ext cx="7334250" cy="5669280"/>
          </a:xfrm>
        </p:spPr>
        <p:txBody>
          <a:bodyPr/>
          <a:p>
            <a:pPr lvl="0"/>
            <a:r>
              <a:rPr lang="en-US" altLang="en-US"/>
              <a:t>Motivation</a:t>
            </a:r>
            <a:endParaRPr lang="en-US" altLang="en-US"/>
          </a:p>
          <a:p>
            <a:pPr lvl="1"/>
            <a:r>
              <a:rPr lang="en-US" altLang="en-US"/>
              <a:t>Prediction is somewhat redundant as in most cases the objects are located sparsely in the image</a:t>
            </a:r>
            <a:endParaRPr lang="en-US" altLang="en-US"/>
          </a:p>
          <a:p>
            <a:pPr lvl="0"/>
            <a:r>
              <a:rPr lang="en-US">
                <a:sym typeface="+mn-ea"/>
              </a:rPr>
              <a:t>Decoupled SOLO</a:t>
            </a:r>
            <a:endParaRPr lang="en-US"/>
          </a:p>
          <a:p>
            <a:pPr lvl="1"/>
            <a:r>
              <a:rPr lang="en-US" altLang="en-US"/>
              <a:t>the original output tensor M∈R</a:t>
            </a:r>
            <a:r>
              <a:rPr lang="en-US" altLang="en-US" baseline="30000"/>
              <a:t>H×W×S2 </a:t>
            </a:r>
            <a:r>
              <a:rPr lang="en-US" altLang="en-US"/>
              <a:t>is replaced with two output tensors X∈R</a:t>
            </a:r>
            <a:r>
              <a:rPr lang="en-US" altLang="en-US" baseline="30000"/>
              <a:t>H×W×S </a:t>
            </a:r>
            <a:r>
              <a:rPr lang="en-US" altLang="en-US"/>
              <a:t>and Y∈R</a:t>
            </a:r>
            <a:r>
              <a:rPr lang="en-US" altLang="en-US" baseline="30000"/>
              <a:t>H×W×S</a:t>
            </a:r>
            <a:endParaRPr lang="en-US" altLang="en-US" baseline="30000"/>
          </a:p>
          <a:p>
            <a:pPr lvl="1"/>
            <a:r>
              <a:rPr lang="en-US" altLang="en-US"/>
              <a:t>The mask prediction of an object located at grid location </a:t>
            </a:r>
            <a:r>
              <a:rPr lang="en-US" altLang="en-US" i="1"/>
              <a:t>(i, j)</a:t>
            </a:r>
            <a:r>
              <a:rPr lang="en-US" altLang="en-US"/>
              <a:t> is defined as the element-wise multiplication of two channel maps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8580" y="657225"/>
            <a:ext cx="4385945" cy="5679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30" y="5260340"/>
            <a:ext cx="6436995" cy="9194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Further </a:t>
            </a:r>
            <a:r>
              <a:rPr lang="en-US"/>
              <a:t>Analysis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/>
              <a:t>Error </a:t>
            </a:r>
            <a:r>
              <a:rPr lang="en-US">
                <a:sym typeface="+mn-ea"/>
              </a:rPr>
              <a:t>Analysis</a:t>
            </a:r>
            <a:endParaRPr lang="en-US">
              <a:sym typeface="+mn-ea"/>
            </a:endParaRPr>
          </a:p>
          <a:p>
            <a:pPr lvl="1"/>
            <a:r>
              <a:rPr lang="en-US" altLang="en-US" b="0"/>
              <a:t>For each predicted binary mask, compute IoUs with ground-truth masks, and replace it with the most overlapping ground-truth mask</a:t>
            </a:r>
            <a:endParaRPr lang="en-US" altLang="en-US" b="0"/>
          </a:p>
          <a:p>
            <a:pPr lvl="1"/>
            <a:r>
              <a:rPr lang="en-US" altLang="en-US" b="0"/>
              <a:t>There are still ample room for improving the mask branch</a:t>
            </a:r>
            <a:endParaRPr lang="en-US" altLang="en-US" b="0"/>
          </a:p>
          <a:p>
            <a:pPr lvl="1"/>
            <a:endParaRPr lang="en-US" altLang="en-US" b="0"/>
          </a:p>
          <a:p>
            <a:pPr lvl="1"/>
            <a:endParaRPr lang="en-US" altLang="en-US" b="0"/>
          </a:p>
          <a:p>
            <a:pPr lvl="0"/>
            <a:endParaRPr lang="en-US" alt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1545" y="2224405"/>
            <a:ext cx="5248275" cy="8515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Introduction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/>
              <a:t>Recent instance segmentation methods can be categorized into two groups</a:t>
            </a:r>
            <a:endParaRPr lang="en-US" altLang="en-US"/>
          </a:p>
          <a:p>
            <a:pPr lvl="1"/>
            <a:r>
              <a:rPr lang="en-US" altLang="en-US"/>
              <a:t>“Detect-then-Segment”</a:t>
            </a:r>
            <a:endParaRPr lang="en-US" altLang="en-US"/>
          </a:p>
          <a:p>
            <a:pPr lvl="2"/>
            <a:r>
              <a:rPr lang="en-US" altLang="en-US"/>
              <a:t>Detects bounding boxes </a:t>
            </a:r>
            <a:endParaRPr lang="en-US" altLang="en-US"/>
          </a:p>
          <a:p>
            <a:pPr lvl="2"/>
            <a:r>
              <a:rPr lang="en-US" altLang="en-US"/>
              <a:t>Then, segments the instance mask in each bounding box</a:t>
            </a:r>
            <a:endParaRPr lang="en-US" altLang="en-US"/>
          </a:p>
          <a:p>
            <a:pPr marL="914400" lvl="2" indent="0">
              <a:buNone/>
            </a:pPr>
            <a:r>
              <a:rPr lang="en-US" altLang="en-US"/>
              <a:t>=&gt; heavily rely on accurate bounding box detection</a:t>
            </a:r>
            <a:endParaRPr lang="en-US" altLang="en-US"/>
          </a:p>
          <a:p>
            <a:pPr lvl="1"/>
            <a:r>
              <a:rPr lang="en-US" altLang="en-US"/>
              <a:t>“Use embedding vector”: </a:t>
            </a:r>
            <a:endParaRPr lang="en-US" altLang="en-US"/>
          </a:p>
          <a:p>
            <a:pPr lvl="2"/>
            <a:r>
              <a:rPr lang="en-US" altLang="en-US"/>
              <a:t>Assigning an embedding vector to each pixel</a:t>
            </a:r>
            <a:endParaRPr lang="en-US" altLang="en-US"/>
          </a:p>
          <a:p>
            <a:pPr marL="1371600" lvl="3" indent="0">
              <a:buNone/>
            </a:pPr>
            <a:r>
              <a:rPr lang="en-US" altLang="en-US"/>
              <a:t>=</a:t>
            </a:r>
            <a:r>
              <a:rPr lang="en-US" altLang="en-US" sz="2400"/>
              <a:t>&gt; </a:t>
            </a:r>
            <a:r>
              <a:rPr lang="en-US" altLang="en-US"/>
              <a:t>pushing away pixels belonging to different instances </a:t>
            </a:r>
            <a:endParaRPr lang="en-US" altLang="en-US"/>
          </a:p>
          <a:p>
            <a:pPr marL="1371600" lvl="3" indent="0">
              <a:buNone/>
            </a:pPr>
            <a:r>
              <a:rPr lang="en-US" altLang="en-US"/>
              <a:t>and pulling close pixels in the same instance.</a:t>
            </a:r>
            <a:endParaRPr lang="en-US" altLang="en-US"/>
          </a:p>
          <a:p>
            <a:pPr lvl="2"/>
            <a:r>
              <a:rPr lang="en-US" altLang="en-US"/>
              <a:t>A grouping post-processing is needed</a:t>
            </a:r>
            <a:endParaRPr lang="en-US" altLang="en-US"/>
          </a:p>
          <a:p>
            <a:pPr marL="1371600" lvl="3" indent="0">
              <a:buNone/>
            </a:pPr>
            <a:r>
              <a:rPr lang="en-US" altLang="en-US"/>
              <a:t>to separate instances</a:t>
            </a:r>
            <a:endParaRPr lang="en-US" altLang="en-US"/>
          </a:p>
          <a:p>
            <a:pPr marL="924560" lvl="3" indent="0">
              <a:buNone/>
            </a:pPr>
            <a:r>
              <a:rPr lang="en-US" altLang="en-US"/>
              <a:t>=&gt; depend on per-pixel embedding learning</a:t>
            </a:r>
            <a:endParaRPr lang="en-US" altLang="en-US"/>
          </a:p>
          <a:p>
            <a:pPr marL="1371600" lvl="3" indent="0">
              <a:buNone/>
            </a:pPr>
            <a:r>
              <a:rPr lang="en-US" altLang="en-US"/>
              <a:t>and the grouping processing.</a:t>
            </a:r>
            <a:endParaRPr lang="en-US" altLang="en-US"/>
          </a:p>
          <a:p>
            <a:pPr marL="457200" lvl="1" indent="0">
              <a:buNone/>
            </a:pPr>
            <a:r>
              <a:rPr lang="en-US" altLang="en-US"/>
              <a:t>=&gt; Indirect approaches</a:t>
            </a:r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7640" y="4043680"/>
            <a:ext cx="5674360" cy="22828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Conclusion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/>
              <a:t>SOLO</a:t>
            </a:r>
            <a:endParaRPr lang="en-US" altLang="en-US" b="0"/>
          </a:p>
          <a:p>
            <a:pPr lvl="1"/>
            <a:r>
              <a:rPr lang="en-US" altLang="en-US" b="0"/>
              <a:t>S</a:t>
            </a:r>
            <a:r>
              <a:rPr lang="en-US" b="0"/>
              <a:t>implicity and strong performance</a:t>
            </a:r>
            <a:endParaRPr lang="en-US" b="0"/>
          </a:p>
          <a:p>
            <a:pPr lvl="1"/>
            <a:r>
              <a:rPr lang="en-US" altLang="en-US" b="0"/>
              <a:t>M</a:t>
            </a:r>
            <a:r>
              <a:rPr lang="en-US" b="0"/>
              <a:t>odel is end-to-end trainable and can directly map a raw input image to the desired instance masks with constant inference time</a:t>
            </a:r>
            <a:endParaRPr lang="en-US" b="0"/>
          </a:p>
          <a:p>
            <a:pPr lvl="1"/>
            <a:r>
              <a:rPr lang="en-US" altLang="en-US" b="0"/>
              <a:t>Can be applied in </a:t>
            </a:r>
            <a:r>
              <a:rPr lang="en-US" b="0"/>
              <a:t>wide range of instance-level recognition tasks</a:t>
            </a:r>
            <a:endParaRPr lang="en-US" b="0"/>
          </a:p>
          <a:p>
            <a:endParaRPr lang="en-US" b="0"/>
          </a:p>
          <a:p>
            <a:r>
              <a:rPr lang="en-US" altLang="en-US"/>
              <a:t>Comments</a:t>
            </a:r>
            <a:endParaRPr lang="en-US" altLang="en-US" b="0"/>
          </a:p>
          <a:p>
            <a:pPr lvl="1"/>
            <a:r>
              <a:rPr lang="en-US" altLang="en-US" b="0"/>
              <a:t>Good idea for single-stage real-time instance segmentation</a:t>
            </a:r>
            <a:endParaRPr lang="en-US" altLang="en-US" b="0"/>
          </a:p>
          <a:p>
            <a:pPr lvl="1"/>
            <a:r>
              <a:rPr lang="en-US" altLang="en-US" b="0"/>
              <a:t>The bottle-neck is Mask prediction</a:t>
            </a:r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22569" y="2875002"/>
            <a:ext cx="105468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 for your attention!</a:t>
            </a:r>
            <a:endParaRPr lang="en-US" sz="6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FCOS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8120" y="1062355"/>
            <a:ext cx="11795760" cy="485838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>
                <a:sym typeface="+mn-ea"/>
              </a:rPr>
              <a:t>Binary Cross Entropy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/>
              <a:t>Loss</a:t>
            </a:r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86150" y="1130300"/>
            <a:ext cx="5219700" cy="752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260" y="2275840"/>
            <a:ext cx="3714115" cy="276098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Focal Loss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/>
              <a:t>Loss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5735" y="770255"/>
            <a:ext cx="5318760" cy="4981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35" y="1315720"/>
            <a:ext cx="4967605" cy="847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35" y="2913380"/>
            <a:ext cx="4814570" cy="8743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55" y="4443730"/>
            <a:ext cx="4633595" cy="527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>
                <a:sym typeface="+mn-ea"/>
              </a:rPr>
              <a:t>Proposed Method</a:t>
            </a:r>
            <a:endParaRPr lang="en-US" altLang="en-US"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/>
              <a:t>SOLO</a:t>
            </a:r>
            <a:endParaRPr lang="en-US" altLang="en-US"/>
          </a:p>
          <a:p>
            <a:pPr lvl="1"/>
            <a:r>
              <a:rPr lang="en-US" altLang="en-US"/>
              <a:t>Core idea is to separate object instances by locations and sizes</a:t>
            </a:r>
            <a:endParaRPr lang="en-US" altLang="en-US"/>
          </a:p>
          <a:p>
            <a:pPr lvl="0"/>
            <a:r>
              <a:rPr lang="en-US" altLang="en-US"/>
              <a:t>Locations</a:t>
            </a:r>
            <a:endParaRPr lang="en-US" altLang="en-US"/>
          </a:p>
          <a:p>
            <a:pPr lvl="1"/>
            <a:r>
              <a:rPr lang="en-US" altLang="en-US"/>
              <a:t>Divides the input image into a uniform grids, i.e., S×S</a:t>
            </a:r>
            <a:endParaRPr lang="en-US" altLang="en-US"/>
          </a:p>
          <a:p>
            <a:pPr lvl="1"/>
            <a:r>
              <a:rPr lang="en-US" altLang="en-US"/>
              <a:t>If the center of an object falls into a grid cell, that grid cell is responsible for </a:t>
            </a:r>
            <a:endParaRPr lang="en-US" altLang="en-US"/>
          </a:p>
          <a:p>
            <a:pPr marL="914400" lvl="2" indent="0">
              <a:buNone/>
            </a:pPr>
            <a:r>
              <a:rPr lang="en-US" altLang="en-US"/>
              <a:t>1) predicting the semantic category </a:t>
            </a:r>
            <a:endParaRPr lang="en-US" altLang="en-US"/>
          </a:p>
          <a:p>
            <a:pPr marL="914400" lvl="2" indent="0">
              <a:buNone/>
            </a:pPr>
            <a:r>
              <a:rPr lang="en-US" altLang="en-US"/>
              <a:t>2) segmenting that object instance</a:t>
            </a:r>
            <a:endParaRPr lang="en-US" altLang="en-US"/>
          </a:p>
          <a:p>
            <a:pPr marL="0" lvl="2" indent="0">
              <a:buNone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2293" y="3331845"/>
            <a:ext cx="8527415" cy="299466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5740400" y="2799715"/>
            <a:ext cx="6126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lvl="2" indent="0">
              <a:buNone/>
            </a:pPr>
            <a:r>
              <a:rPr lang="en-US" altLang="en-US">
                <a:solidFill>
                  <a:srgbClr val="FF0000"/>
                </a:solidFill>
                <a:sym typeface="+mn-ea"/>
              </a:rPr>
              <a:t>=&gt; converting the location prediction task into classification</a:t>
            </a:r>
            <a:endParaRPr lang="en-US" altLang="en-US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>
                <a:sym typeface="+mn-ea"/>
              </a:rPr>
              <a:t>Proposed Method</a:t>
            </a:r>
            <a:endParaRPr lang="en-US" altLang="en-US"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/>
              <a:t>Sizes</a:t>
            </a:r>
            <a:endParaRPr lang="en-US" altLang="en-US"/>
          </a:p>
          <a:p>
            <a:pPr lvl="1"/>
            <a:r>
              <a:rPr lang="en-US" altLang="en-US"/>
              <a:t>Employ the feature pyramid network (FPN)</a:t>
            </a:r>
            <a:endParaRPr lang="en-US" altLang="en-US"/>
          </a:p>
          <a:p>
            <a:pPr lvl="1"/>
            <a:r>
              <a:rPr lang="en-US" altLang="en-US"/>
              <a:t>Assign objects of different sizes to different levels of feature maps, as the object size classes.</a:t>
            </a:r>
            <a:endParaRPr lang="en-US" altLang="en-US"/>
          </a:p>
          <a:p>
            <a:pPr lvl="0"/>
            <a:r>
              <a:rPr lang="en-US" altLang="en-US"/>
              <a:t>SOLO</a:t>
            </a:r>
            <a:endParaRPr lang="en-US" altLang="en-US"/>
          </a:p>
          <a:p>
            <a:pPr lvl="1"/>
            <a:r>
              <a:rPr lang="en-US" altLang="en-US"/>
              <a:t>Optimized end-to-end without the need of box supervision</a:t>
            </a:r>
            <a:endParaRPr lang="en-US" altLang="en-US"/>
          </a:p>
          <a:p>
            <a:pPr lvl="1"/>
            <a:r>
              <a:rPr lang="en-US" altLang="en-US"/>
              <a:t>Directly maps an input image to masks for each individual instance</a:t>
            </a:r>
            <a:endParaRPr lang="en-US" altLang="en-US"/>
          </a:p>
          <a:p>
            <a:pPr lvl="1"/>
            <a:r>
              <a:rPr lang="en-US" altLang="en-US"/>
              <a:t>Does not rely on intermediate operators like RoI feature cropping, or grouping post-processing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>
                <a:sym typeface="+mn-ea"/>
              </a:rPr>
              <a:t>CoordConv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/>
              <a:t>Reason</a:t>
            </a:r>
            <a:endParaRPr lang="en-US"/>
          </a:p>
          <a:p>
            <a:pPr lvl="1"/>
            <a:r>
              <a:rPr lang="en-US" altLang="en-US"/>
              <a:t>C</a:t>
            </a:r>
            <a:r>
              <a:rPr lang="en-US"/>
              <a:t>onventional convolutional operations are spatially invariant to some degree</a:t>
            </a:r>
            <a:endParaRPr lang="en-US"/>
          </a:p>
          <a:p>
            <a:pPr lvl="1"/>
            <a:r>
              <a:rPr lang="en-US" altLang="en-US"/>
              <a:t>SOLO must be </a:t>
            </a:r>
            <a:r>
              <a:rPr lang="en-US"/>
              <a:t>spatially variant, or position sensitive</a:t>
            </a:r>
            <a:endParaRPr lang="en-US"/>
          </a:p>
          <a:p>
            <a:pPr lvl="0"/>
            <a:r>
              <a:rPr lang="en-US">
                <a:sym typeface="+mn-ea"/>
              </a:rPr>
              <a:t>CoordConv</a:t>
            </a:r>
            <a:endParaRPr lang="en-US">
              <a:sym typeface="+mn-ea"/>
            </a:endParaRPr>
          </a:p>
          <a:p>
            <a:pPr lvl="1"/>
            <a:r>
              <a:rPr lang="en-US" altLang="en-US"/>
              <a:t>Concat more channels about coordinate information before Conv layer</a:t>
            </a:r>
            <a:endParaRPr lang="en-US" altLang="en-US"/>
          </a:p>
          <a:p>
            <a:pPr lvl="1"/>
            <a:r>
              <a:rPr lang="en-US" altLang="en-US"/>
              <a:t>They can be </a:t>
            </a:r>
            <a:r>
              <a:rPr lang="en-US" altLang="en-US" i="1"/>
              <a:t>x,y</a:t>
            </a:r>
            <a:r>
              <a:rPr lang="en-US" altLang="en-US"/>
              <a:t> coordinates, distance from center </a:t>
            </a:r>
            <a:r>
              <a:rPr lang="en-US" altLang="en-US" i="1"/>
              <a:t>r</a:t>
            </a:r>
            <a:endParaRPr lang="en-US" alt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4253" y="3112135"/>
            <a:ext cx="7643495" cy="32238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Training SOLO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Label Assignment</a:t>
            </a:r>
            <a:endParaRPr lang="en-US"/>
          </a:p>
          <a:p>
            <a:pPr lvl="1"/>
            <a:r>
              <a:rPr lang="en-US"/>
              <a:t>S×S grid</a:t>
            </a:r>
            <a:endParaRPr lang="en-US"/>
          </a:p>
          <a:p>
            <a:pPr lvl="1"/>
            <a:r>
              <a:rPr lang="en-US"/>
              <a:t>grid </a:t>
            </a:r>
            <a:r>
              <a:rPr lang="en-US" i="1"/>
              <a:t>(i, j)</a:t>
            </a:r>
            <a:r>
              <a:rPr lang="en-US"/>
              <a:t> is considered as a positive sample if it falls into the center region of any ground truth mask</a:t>
            </a:r>
            <a:endParaRPr lang="en-US"/>
          </a:p>
          <a:p>
            <a:pPr lvl="1"/>
            <a:r>
              <a:rPr lang="en-US" altLang="en-US"/>
              <a:t>Given a </a:t>
            </a:r>
            <a:r>
              <a:rPr lang="en-US"/>
              <a:t>mass center </a:t>
            </a:r>
            <a:r>
              <a:rPr lang="en-US" i="1"/>
              <a:t>(c</a:t>
            </a:r>
            <a:r>
              <a:rPr lang="en-US" i="1" baseline="-25000"/>
              <a:t>x</a:t>
            </a:r>
            <a:r>
              <a:rPr lang="en-US" i="1"/>
              <a:t>, c</a:t>
            </a:r>
            <a:r>
              <a:rPr lang="en-US" i="1" baseline="-25000"/>
              <a:t>y</a:t>
            </a:r>
            <a:r>
              <a:rPr lang="en-US" i="1"/>
              <a:t>)</a:t>
            </a:r>
            <a:r>
              <a:rPr lang="en-US"/>
              <a:t>, width </a:t>
            </a:r>
            <a:r>
              <a:rPr lang="en-US" i="1"/>
              <a:t>w</a:t>
            </a:r>
            <a:r>
              <a:rPr lang="en-US"/>
              <a:t>, and height </a:t>
            </a:r>
            <a:r>
              <a:rPr lang="en-US" i="1"/>
              <a:t>h</a:t>
            </a:r>
            <a:r>
              <a:rPr lang="en-US"/>
              <a:t> of the ground truth mask</a:t>
            </a:r>
            <a:endParaRPr lang="en-US"/>
          </a:p>
          <a:p>
            <a:pPr lvl="2"/>
            <a:r>
              <a:rPr lang="en-US" altLang="en-US"/>
              <a:t>S</a:t>
            </a:r>
            <a:r>
              <a:rPr lang="en-US"/>
              <a:t>cale factors </a:t>
            </a:r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=0.2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i="1"/>
              <a:t>(c</a:t>
            </a:r>
            <a:r>
              <a:rPr lang="en-US" i="1" baseline="-25000"/>
              <a:t>x</a:t>
            </a:r>
            <a:r>
              <a:rPr lang="en-US" i="1"/>
              <a:t>, c</a:t>
            </a:r>
            <a:r>
              <a:rPr lang="en-US" i="1" baseline="-25000"/>
              <a:t>y</a:t>
            </a:r>
            <a:r>
              <a:rPr lang="en-US" i="1"/>
              <a:t>, </a:t>
            </a:r>
            <a:r>
              <a:rPr lang="en-US" i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α</a:t>
            </a:r>
            <a:r>
              <a:rPr lang="en-US" i="1"/>
              <a:t>w, </a:t>
            </a:r>
            <a:r>
              <a:rPr lang="en-US" i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α</a:t>
            </a:r>
            <a:r>
              <a:rPr lang="en-US" i="1"/>
              <a:t>h)</a:t>
            </a:r>
            <a:endParaRPr lang="en-US" i="1"/>
          </a:p>
          <a:p>
            <a:pPr lvl="2"/>
            <a:r>
              <a:rPr lang="en-US" altLang="en-US"/>
              <a:t>T</a:t>
            </a:r>
            <a:r>
              <a:rPr lang="en-US"/>
              <a:t>here are on average 3 positive samples for each ground truth mask</a:t>
            </a: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2293" y="3331845"/>
            <a:ext cx="8527415" cy="29946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Training SOLO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Head architecture</a:t>
            </a:r>
            <a:endParaRPr lang="en-US"/>
          </a:p>
          <a:p>
            <a:pPr lvl="1"/>
            <a:r>
              <a:rPr lang="en-US"/>
              <a:t>All convolutions are 3×3, except output conv</a:t>
            </a:r>
            <a:endParaRPr lang="en-US"/>
          </a:p>
          <a:p>
            <a:pPr lvl="1"/>
            <a:r>
              <a:rPr lang="en-US"/>
              <a:t>‘Align’ means adaptive-pooling, interpolation or region-grid-interpolation</a:t>
            </a:r>
            <a:endParaRPr lang="en-US"/>
          </a:p>
          <a:p>
            <a:pPr lvl="1"/>
            <a:r>
              <a:rPr lang="en-US"/>
              <a:t>During inference, the mask branch outputs are further upsampled to the original image size</a:t>
            </a:r>
            <a:endParaRPr lang="en-US"/>
          </a:p>
          <a:p>
            <a:pPr lvl="1"/>
            <a:r>
              <a:rPr lang="en-US">
                <a:sym typeface="+mn-ea"/>
              </a:rPr>
              <a:t>CoordConv </a:t>
            </a:r>
            <a:r>
              <a:rPr lang="en-US" altLang="en-US">
                <a:sym typeface="+mn-ea"/>
              </a:rPr>
              <a:t>is applied at the begining of </a:t>
            </a:r>
            <a:endParaRPr lang="en-US" altLang="en-US">
              <a:sym typeface="+mn-ea"/>
            </a:endParaRPr>
          </a:p>
          <a:p>
            <a:pPr marL="457200" lvl="1" indent="0">
              <a:buNone/>
            </a:pPr>
            <a:r>
              <a:rPr lang="en-US" altLang="en-US">
                <a:sym typeface="+mn-ea"/>
              </a:rPr>
              <a:t>	mask branch</a:t>
            </a:r>
            <a:endParaRPr lang="en-US" altLang="en-US">
              <a:sym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1345" y="2190750"/>
            <a:ext cx="5240655" cy="41357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Training SOLO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Loss Function</a:t>
            </a:r>
            <a:endParaRPr lang="en-US"/>
          </a:p>
          <a:p>
            <a:pPr lvl="1"/>
            <a:r>
              <a:rPr lang="en-US" altLang="en-US"/>
              <a:t>Training loss: </a:t>
            </a:r>
            <a:r>
              <a:rPr lang="en-US" altLang="en-US" i="1"/>
              <a:t>L = L</a:t>
            </a:r>
            <a:r>
              <a:rPr lang="en-US" altLang="en-US" i="1" baseline="-25000"/>
              <a:t>cate</a:t>
            </a:r>
            <a:r>
              <a:rPr lang="en-US" altLang="en-US" i="1"/>
              <a:t> + 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altLang="en-US" i="1"/>
              <a:t>L</a:t>
            </a:r>
            <a:r>
              <a:rPr lang="en-US" altLang="en-US" i="1" baseline="-25000"/>
              <a:t>mask</a:t>
            </a:r>
            <a:endParaRPr lang="en-US" altLang="en-US"/>
          </a:p>
          <a:p>
            <a:pPr lvl="2"/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λ=3</a:t>
            </a:r>
            <a:endParaRPr lang="en-US" altLang="en-US" i="1">
              <a:sym typeface="+mn-ea"/>
            </a:endParaRPr>
          </a:p>
          <a:p>
            <a:pPr lvl="2"/>
            <a:r>
              <a:rPr lang="en-US" altLang="en-US" i="1">
                <a:sym typeface="+mn-ea"/>
              </a:rPr>
              <a:t>L</a:t>
            </a:r>
            <a:r>
              <a:rPr lang="en-US" altLang="en-US" i="1" baseline="-25000">
                <a:sym typeface="+mn-ea"/>
              </a:rPr>
              <a:t>cate</a:t>
            </a:r>
            <a:r>
              <a:rPr lang="en-US" altLang="en-US">
                <a:sym typeface="+mn-ea"/>
              </a:rPr>
              <a:t>: Focal loss</a:t>
            </a:r>
            <a:endParaRPr lang="en-US" altLang="en-US"/>
          </a:p>
          <a:p>
            <a:pPr lvl="2"/>
            <a:r>
              <a:rPr lang="en-US" altLang="en-US" i="1"/>
              <a:t>L</a:t>
            </a:r>
            <a:r>
              <a:rPr lang="en-US" altLang="en-US" i="1" baseline="-25000"/>
              <a:t>mask</a:t>
            </a:r>
            <a:r>
              <a:rPr lang="en-US" altLang="en-US"/>
              <a:t> is the loss for mask prediction</a:t>
            </a:r>
            <a:endParaRPr lang="en-US" altLang="en-US"/>
          </a:p>
          <a:p>
            <a:pPr marL="1371600" lvl="3" indent="0">
              <a:buNone/>
            </a:pPr>
            <a:endParaRPr lang="en-US" altLang="en-US"/>
          </a:p>
          <a:p>
            <a:pPr lvl="1"/>
            <a:endParaRPr lang="en-US" altLang="en-US"/>
          </a:p>
          <a:p>
            <a:pPr lvl="3"/>
            <a:r>
              <a:rPr lang="en-US" altLang="en-US" i="1"/>
              <a:t>d</a:t>
            </a:r>
            <a:r>
              <a:rPr lang="en-US" altLang="en-US" i="1" baseline="-25000"/>
              <a:t>mask</a:t>
            </a:r>
            <a:r>
              <a:rPr lang="en-US" altLang="en-US" i="1"/>
              <a:t>(·, ·)</a:t>
            </a:r>
            <a:r>
              <a:rPr lang="en-US" altLang="en-US"/>
              <a:t>: Binary Cross Entropy (BCE), Focal Loss and Dice Loss</a:t>
            </a:r>
            <a:endParaRPr lang="en-US" altLang="en-US"/>
          </a:p>
          <a:p>
            <a:pPr lvl="1"/>
            <a:r>
              <a:rPr lang="en-US" altLang="en-US"/>
              <a:t>Dice Loss</a:t>
            </a:r>
            <a:endParaRPr lang="en-US" altLang="en-US"/>
          </a:p>
          <a:p>
            <a:pPr lvl="2"/>
            <a:r>
              <a:rPr lang="en-US" altLang="en-US" i="1"/>
              <a:t>L</a:t>
            </a:r>
            <a:r>
              <a:rPr lang="en-US" altLang="en-US" i="1" baseline="-25000"/>
              <a:t>Dice</a:t>
            </a:r>
            <a:r>
              <a:rPr lang="en-US" altLang="en-US" i="1"/>
              <a:t> = 1 - D(p,q)</a:t>
            </a:r>
            <a:endParaRPr lang="en-US" alt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92880" y="2515870"/>
            <a:ext cx="4470400" cy="690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333" y="4573270"/>
            <a:ext cx="4585335" cy="9493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SOLO Inference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/>
              <a:t>Inference</a:t>
            </a:r>
            <a:endParaRPr lang="en-US" altLang="en-US"/>
          </a:p>
          <a:p>
            <a:pPr lvl="1"/>
            <a:r>
              <a:rPr lang="en-US" altLang="en-US"/>
              <a:t>Use a confidence threshold of 0.1 to filter out predictions with low confidence</a:t>
            </a:r>
            <a:endParaRPr lang="en-US" altLang="en-US"/>
          </a:p>
          <a:p>
            <a:pPr lvl="1"/>
            <a:r>
              <a:rPr lang="en-US" altLang="en-US"/>
              <a:t>Select the top 500 scoring masks and feed them into the NMS operation</a:t>
            </a:r>
            <a:endParaRPr lang="en-US" altLang="en-US"/>
          </a:p>
          <a:p>
            <a:pPr lvl="1"/>
            <a:r>
              <a:rPr lang="en-US" altLang="en-US"/>
              <a:t>Use a threshold of 0.5 to binaries the predicted soft masks</a:t>
            </a:r>
            <a:endParaRPr lang="en-US" altLang="en-US"/>
          </a:p>
          <a:p>
            <a:pPr lvl="1"/>
            <a:r>
              <a:rPr lang="en-US" altLang="en-US"/>
              <a:t>Keep the top 100 instance masks for evaluation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5614</Words>
  <Application>WPS Presentation</Application>
  <PresentationFormat>Widescreen</PresentationFormat>
  <Paragraphs>248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Arial</vt:lpstr>
      <vt:lpstr>SimSun</vt:lpstr>
      <vt:lpstr>Wingdings</vt:lpstr>
      <vt:lpstr>Calibri</vt:lpstr>
      <vt:lpstr>Tahoma</vt:lpstr>
      <vt:lpstr>Gubbi</vt:lpstr>
      <vt:lpstr>굴림</vt:lpstr>
      <vt:lpstr>Baekmuk Batang</vt:lpstr>
      <vt:lpstr>Wingdings 3</vt:lpstr>
      <vt:lpstr>Malgun Gothic</vt:lpstr>
      <vt:lpstr>微软雅黑</vt:lpstr>
      <vt:lpstr>Droid Sans Fallback</vt:lpstr>
      <vt:lpstr>Arial Unicode MS</vt:lpstr>
      <vt:lpstr>Noto Sans CJK JP</vt:lpstr>
      <vt:lpstr>Office Theme</vt:lpstr>
      <vt:lpstr>SOLO: Segmenting Objects by Locations Xinlong   Xinlong Wang1; Tao Kong2; Chunhua Shen1; Yuning Jiang2; Lei Li2  1 The University of Adelaide, Australia 2 ByteDance AI Lab</vt:lpstr>
      <vt:lpstr>Introduction</vt:lpstr>
      <vt:lpstr>Proposed Method</vt:lpstr>
      <vt:lpstr>Proposed Method</vt:lpstr>
      <vt:lpstr>CoordConv</vt:lpstr>
      <vt:lpstr>Training SOLO</vt:lpstr>
      <vt:lpstr>Training SOLO</vt:lpstr>
      <vt:lpstr>Training SOLO</vt:lpstr>
      <vt:lpstr>SOLO Inference</vt:lpstr>
      <vt:lpstr>Experiments</vt:lpstr>
      <vt:lpstr>Main Results</vt:lpstr>
      <vt:lpstr>Main Results</vt:lpstr>
      <vt:lpstr>SOLO Behavior</vt:lpstr>
      <vt:lpstr>Ablation Experiments</vt:lpstr>
      <vt:lpstr>Ablation Experiments</vt:lpstr>
      <vt:lpstr>Ablation Experiments</vt:lpstr>
      <vt:lpstr>Ablation Experiments</vt:lpstr>
      <vt:lpstr>Decoupled SOLO</vt:lpstr>
      <vt:lpstr>Further Analysis</vt:lpstr>
      <vt:lpstr>Conclusion</vt:lpstr>
      <vt:lpstr>PowerPoint 演示文稿</vt:lpstr>
      <vt:lpstr>FCOS</vt:lpstr>
      <vt:lpstr>Binary Cross Entropy</vt:lpstr>
      <vt:lpstr>Focal Loss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Van Thanh</dc:creator>
  <cp:lastModifiedBy>thanh</cp:lastModifiedBy>
  <cp:revision>2135</cp:revision>
  <dcterms:created xsi:type="dcterms:W3CDTF">2020-04-30T03:18:25Z</dcterms:created>
  <dcterms:modified xsi:type="dcterms:W3CDTF">2020-04-30T03:18:25Z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1033-11.1.0.8392</vt:lpwstr>
  </property>
</Properties>
</file>