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3"/>
    <p:sldId id="307" r:id="rId4"/>
    <p:sldId id="380" r:id="rId5"/>
    <p:sldId id="381" r:id="rId6"/>
    <p:sldId id="383" r:id="rId7"/>
    <p:sldId id="382" r:id="rId8"/>
    <p:sldId id="385" r:id="rId9"/>
    <p:sldId id="386" r:id="rId10"/>
    <p:sldId id="390" r:id="rId11"/>
    <p:sldId id="391" r:id="rId12"/>
    <p:sldId id="392" r:id="rId13"/>
    <p:sldId id="393" r:id="rId14"/>
    <p:sldId id="394" r:id="rId15"/>
    <p:sldId id="395" r:id="rId16"/>
    <p:sldId id="396" r:id="rId17"/>
    <p:sldId id="397" r:id="rId18"/>
    <p:sldId id="306" r:id="rId19"/>
    <p:sldId id="262" r:id="rId20"/>
    <p:sldId id="38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086" autoAdjust="0"/>
  </p:normalViewPr>
  <p:slideViewPr>
    <p:cSldViewPr snapToGrid="0">
      <p:cViewPr varScale="1">
        <p:scale>
          <a:sx n="98" d="100"/>
          <a:sy n="98" d="100"/>
        </p:scale>
        <p:origin x="990" y="90"/>
      </p:cViewPr>
      <p:guideLst/>
    </p:cSldViewPr>
  </p:slideViewPr>
  <p:outlineViewPr>
    <p:cViewPr>
      <p:scale>
        <a:sx n="33" d="100"/>
        <a:sy n="33" d="100"/>
      </p:scale>
      <p:origin x="0" y="-243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A374D7-C4CC-44CE-886D-6AFB7132B13E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8A5E98-9953-4DA3-AC38-E7B10BC6FDF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8367"/>
            <a:ext cx="9144000" cy="2387600"/>
          </a:xfrm>
        </p:spPr>
        <p:txBody>
          <a:bodyPr anchor="ctr">
            <a:normAutofit/>
          </a:bodyPr>
          <a:lstStyle>
            <a:lvl1pPr algn="ctr">
              <a:defRPr sz="6400">
                <a:solidFill>
                  <a:srgbClr val="002060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778168"/>
            <a:ext cx="9144000" cy="1486011"/>
          </a:xfrm>
        </p:spPr>
        <p:txBody>
          <a:bodyPr anchor="ctr"/>
          <a:lstStyle>
            <a:lvl1pPr marL="0" indent="0" algn="ctr">
              <a:buNone/>
              <a:defRPr sz="24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gray">
          <a:xfrm>
            <a:off x="0" y="2636841"/>
            <a:ext cx="12192000" cy="71437"/>
          </a:xfrm>
          <a:prstGeom prst="rect">
            <a:avLst/>
          </a:prstGeom>
          <a:gradFill rotWithShape="1">
            <a:gsLst>
              <a:gs pos="0">
                <a:srgbClr val="766000"/>
              </a:gs>
              <a:gs pos="100000">
                <a:srgbClr val="FFDE53"/>
              </a:gs>
            </a:gsLst>
            <a:lin ang="0" scaled="1"/>
          </a:gradFill>
          <a:ln w="3175">
            <a:solidFill>
              <a:srgbClr val="FFDE53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9pPr>
          </a:lstStyle>
          <a:p>
            <a:pPr algn="ctr" eaLnBrk="1" latinLnBrk="0" hangingPunct="1">
              <a:defRPr/>
            </a:pPr>
            <a:endParaRPr lang="ko-KR" altLang="ko-KR" sz="2400"/>
          </a:p>
        </p:txBody>
      </p:sp>
      <p:pic>
        <p:nvPicPr>
          <p:cNvPr id="8" name="Picture 2" descr="symbolmark01"/>
          <p:cNvPicPr>
            <a:picLocks noChangeAspect="1" noChangeArrowheads="1"/>
          </p:cNvPicPr>
          <p:nvPr userDrawn="1"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" t="5838" r="673" b="6157"/>
          <a:stretch>
            <a:fillRect/>
          </a:stretch>
        </p:blipFill>
        <p:spPr bwMode="auto">
          <a:xfrm>
            <a:off x="4481465" y="4273232"/>
            <a:ext cx="3213981" cy="253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2D738-50EA-4C2E-8DC5-CB3545ED97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2D738-50EA-4C2E-8DC5-CB3545ED97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 userDrawn="1"/>
        </p:nvSpPr>
        <p:spPr bwMode="auto">
          <a:xfrm>
            <a:off x="0" y="0"/>
            <a:ext cx="12192000" cy="533400"/>
          </a:xfrm>
          <a:prstGeom prst="rect">
            <a:avLst/>
          </a:prstGeom>
          <a:gradFill rotWithShape="0">
            <a:gsLst>
              <a:gs pos="0">
                <a:srgbClr val="D0D0D0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000" tIns="10800" rIns="18000" bIns="10800" numCol="1" anchor="ctr" anchorCtr="1" compatLnSpc="1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ko-KR" sz="4400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2060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" y="657349"/>
            <a:ext cx="11795760" cy="5669280"/>
          </a:xfrm>
        </p:spPr>
        <p:txBody>
          <a:bodyPr/>
          <a:lstStyle>
            <a:lvl1pPr marL="228600" indent="-228600">
              <a:buClr>
                <a:srgbClr val="00B0F0"/>
              </a:buClr>
              <a:buFont typeface="Wingdings 3" panose="05040102010807070707" pitchFamily="18" charset="2"/>
              <a:buChar char=""/>
              <a:defRPr sz="2400" b="1">
                <a:solidFill>
                  <a:srgbClr val="002060"/>
                </a:solidFill>
              </a:defRPr>
            </a:lvl1pPr>
            <a:lvl2pPr marL="685800" indent="-228600">
              <a:buClr>
                <a:srgbClr val="00B0F0"/>
              </a:buClr>
              <a:buFont typeface="Wingdings 3" panose="05040102010807070707" pitchFamily="18" charset="2"/>
              <a:buChar char=""/>
              <a:defRPr>
                <a:solidFill>
                  <a:srgbClr val="002060"/>
                </a:solidFill>
              </a:defRPr>
            </a:lvl2pPr>
            <a:lvl3pPr marL="1143000" indent="-228600">
              <a:buClr>
                <a:srgbClr val="00B0F0"/>
              </a:buClr>
              <a:buFont typeface="Wingdings 3" panose="05040102010807070707" pitchFamily="18" charset="2"/>
              <a:buChar char=""/>
              <a:defRPr sz="2000">
                <a:solidFill>
                  <a:srgbClr val="002060"/>
                </a:solidFill>
              </a:defRPr>
            </a:lvl3pPr>
            <a:lvl4pPr marL="1600200" indent="-228600">
              <a:buClr>
                <a:srgbClr val="00B0F0"/>
              </a:buClr>
              <a:buFont typeface="Wingdings 3" panose="05040102010807070707" pitchFamily="18" charset="2"/>
              <a:buChar char=""/>
              <a:defRPr sz="2000">
                <a:solidFill>
                  <a:srgbClr val="002060"/>
                </a:solidFill>
              </a:defRPr>
            </a:lvl4pPr>
            <a:lvl5pPr marL="2057400" indent="-228600">
              <a:buClr>
                <a:srgbClr val="00B0F0"/>
              </a:buClr>
              <a:buFont typeface="Wingdings 3" panose="05040102010807070707" pitchFamily="18" charset="2"/>
              <a:buChar char=""/>
              <a:defRPr sz="20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24400" y="6455933"/>
            <a:ext cx="2743200" cy="365125"/>
          </a:xfrm>
        </p:spPr>
        <p:txBody>
          <a:bodyPr/>
          <a:lstStyle>
            <a:lvl1pPr algn="ctr">
              <a:defRPr sz="1800"/>
            </a:lvl1pPr>
          </a:lstStyle>
          <a:p>
            <a:fld id="{8072D738-50EA-4C2E-8DC5-CB3545ED9702}" type="slidenum">
              <a:rPr lang="en-US" smtClean="0"/>
            </a:fld>
            <a:endParaRPr lang="en-US" dirty="0"/>
          </a:p>
        </p:txBody>
      </p:sp>
      <p:pic>
        <p:nvPicPr>
          <p:cNvPr id="7" name="Picture 10" descr="symbolmark01"/>
          <p:cNvPicPr>
            <a:picLocks noChangeAspect="1" noChangeArrowheads="1"/>
          </p:cNvPicPr>
          <p:nvPr userDrawn="1"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0616" y="8467"/>
            <a:ext cx="526396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그림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92" y="6545387"/>
            <a:ext cx="1993490" cy="198024"/>
          </a:xfrm>
          <a:prstGeom prst="rect">
            <a:avLst/>
          </a:prstGeom>
        </p:spPr>
      </p:pic>
      <p:pic>
        <p:nvPicPr>
          <p:cNvPr id="10" name="Picture 7" descr="logo"/>
          <p:cNvPicPr>
            <a:picLocks noChangeAspect="1" noChangeArrowheads="1"/>
          </p:cNvPicPr>
          <p:nvPr userDrawn="1"/>
        </p:nvPicPr>
        <p:blipFill>
          <a:blip r:embed="rId4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 b="10294"/>
          <a:stretch>
            <a:fillRect/>
          </a:stretch>
        </p:blipFill>
        <p:spPr bwMode="auto">
          <a:xfrm>
            <a:off x="46569" y="6453188"/>
            <a:ext cx="768351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8"/>
          <p:cNvSpPr>
            <a:spLocks noChangeArrowheads="1"/>
          </p:cNvSpPr>
          <p:nvPr userDrawn="1"/>
        </p:nvSpPr>
        <p:spPr bwMode="gray">
          <a:xfrm>
            <a:off x="0" y="6351588"/>
            <a:ext cx="12192000" cy="69850"/>
          </a:xfrm>
          <a:prstGeom prst="rect">
            <a:avLst/>
          </a:prstGeom>
          <a:gradFill rotWithShape="0">
            <a:gsLst>
              <a:gs pos="0">
                <a:srgbClr val="333333"/>
              </a:gs>
              <a:gs pos="100000">
                <a:srgbClr val="D0D0D0"/>
              </a:gs>
            </a:gsLst>
            <a:lin ang="0" scaled="1"/>
          </a:gradFill>
          <a:ln w="3175">
            <a:solidFill>
              <a:srgbClr val="ABABAB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9pPr>
          </a:lstStyle>
          <a:p>
            <a:pPr algn="ctr" eaLnBrk="1" latinLnBrk="0" hangingPunct="1">
              <a:defRPr/>
            </a:pPr>
            <a:endParaRPr lang="ko-KR" altLang="ko-KR" sz="2400"/>
          </a:p>
        </p:txBody>
      </p:sp>
      <p:pic>
        <p:nvPicPr>
          <p:cNvPr id="12" name="그림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9655" y="6453188"/>
            <a:ext cx="916240" cy="406071"/>
          </a:xfrm>
          <a:prstGeom prst="rect">
            <a:avLst/>
          </a:prstGeom>
        </p:spPr>
      </p:pic>
      <p:sp>
        <p:nvSpPr>
          <p:cNvPr id="13" name="Rectangle 9"/>
          <p:cNvSpPr>
            <a:spLocks noChangeArrowheads="1"/>
          </p:cNvSpPr>
          <p:nvPr userDrawn="1"/>
        </p:nvSpPr>
        <p:spPr bwMode="gray">
          <a:xfrm>
            <a:off x="0" y="534991"/>
            <a:ext cx="12192000" cy="71437"/>
          </a:xfrm>
          <a:prstGeom prst="rect">
            <a:avLst/>
          </a:prstGeom>
          <a:gradFill rotWithShape="1">
            <a:gsLst>
              <a:gs pos="0">
                <a:srgbClr val="766000"/>
              </a:gs>
              <a:gs pos="100000">
                <a:srgbClr val="FFDE53"/>
              </a:gs>
            </a:gsLst>
            <a:lin ang="0" scaled="1"/>
          </a:gradFill>
          <a:ln w="3175">
            <a:solidFill>
              <a:srgbClr val="E8BC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9pPr>
          </a:lstStyle>
          <a:p>
            <a:pPr algn="ctr" eaLnBrk="1" latinLnBrk="0" hangingPunct="1">
              <a:defRPr/>
            </a:pPr>
            <a:endParaRPr lang="ko-KR" altLang="ko-KR" sz="24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2D738-50EA-4C2E-8DC5-CB3545ED97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2D738-50EA-4C2E-8DC5-CB3545ED97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2D738-50EA-4C2E-8DC5-CB3545ED97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2D738-50EA-4C2E-8DC5-CB3545ED97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2D738-50EA-4C2E-8DC5-CB3545ED97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2D738-50EA-4C2E-8DC5-CB3545ED97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2D738-50EA-4C2E-8DC5-CB3545ED97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657350"/>
            <a:ext cx="10515600" cy="5519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2D738-50EA-4C2E-8DC5-CB3545ED970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140" y="108585"/>
            <a:ext cx="10421620" cy="2508250"/>
          </a:xfrm>
        </p:spPr>
        <p:txBody>
          <a:bodyPr>
            <a:noAutofit/>
          </a:bodyPr>
          <a:lstStyle/>
          <a:p>
            <a:r>
              <a:rPr lang="en-US" sz="3600" dirty="0"/>
              <a:t>Improving Object Localization with Fitness NMS and Bounded IoU Loss</a:t>
            </a:r>
            <a:br>
              <a:rPr lang="en-US" sz="3200" dirty="0"/>
            </a:br>
            <a:r>
              <a:rPr lang="en-US" sz="2400" b="0"/>
              <a:t>Lachlan Tychsen-Smith, Lars Petersson</a:t>
            </a:r>
            <a:br>
              <a:rPr lang="en-US" sz="2400" b="0" baseline="30000"/>
            </a:br>
            <a:r>
              <a:rPr lang="en-US" sz="2400" b="0"/>
              <a:t>CSIRO (Data61)</a:t>
            </a:r>
            <a:r>
              <a:rPr lang="en-US" altLang="en-US" sz="2400" b="0"/>
              <a:t>, CSIRO-Synergy Building, Acton, ACT, 2601 (data61.csiro.au)</a:t>
            </a:r>
            <a:br>
              <a:rPr lang="en-US" sz="2400" b="0"/>
            </a:br>
            <a:r>
              <a:rPr lang="en-US" altLang="en-US" sz="2400" b="0"/>
              <a:t>CVPR 2018</a:t>
            </a:r>
            <a:endParaRPr lang="en-US" altLang="en-US" sz="2400" b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800" dirty="0">
                <a:latin typeface="Calibri" panose="020F0502020204030204" pitchFamily="34" charset="0"/>
                <a:ea typeface="Malgun Gothic" panose="020B0503020000020004" pitchFamily="34" charset="-127"/>
              </a:rPr>
              <a:t>Van-Thanh Hoang</a:t>
            </a:r>
            <a:endParaRPr lang="en-US" altLang="en-US" sz="2800" dirty="0">
              <a:latin typeface="Calibri" panose="020F0502020204030204" pitchFamily="34" charset="0"/>
              <a:ea typeface="Malgun Gothic" panose="020B0503020000020004" pitchFamily="34" charset="-127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ea typeface="Malgun Gothic" panose="020B0503020000020004" pitchFamily="34" charset="-127"/>
              </a:rPr>
              <a:t>thanhhv@islab.ulsan.ac.kr</a:t>
            </a:r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ea typeface="Malgun Gothic" panose="020B0503020000020004" pitchFamily="34" charset="-127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800" b="1" dirty="0">
                <a:solidFill>
                  <a:srgbClr val="0070C0"/>
                </a:solidFill>
                <a:latin typeface="Calibri" panose="020F0502020204030204" pitchFamily="34" charset="0"/>
                <a:ea typeface="Malgun Gothic" panose="020B0503020000020004" pitchFamily="34" charset="-127"/>
              </a:rPr>
              <a:t>May 11, 2019</a:t>
            </a:r>
            <a:endParaRPr lang="en-US" altLang="en-US" sz="2800" b="1" dirty="0">
              <a:solidFill>
                <a:srgbClr val="0070C0"/>
              </a:solidFill>
              <a:latin typeface="Calibri" panose="020F0502020204030204" pitchFamily="34" charset="0"/>
              <a:ea typeface="Malgun Gothic" panose="020B0503020000020004" pitchFamily="34" charset="-127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en-US">
                <a:sym typeface="+mn-ea"/>
              </a:rPr>
              <a:t>Fitness NMS (</a:t>
            </a:r>
            <a:r>
              <a:rPr lang="" altLang="en-US">
                <a:sym typeface="+mn-ea"/>
              </a:rPr>
              <a:t>5</a:t>
            </a:r>
            <a:r>
              <a:rPr lang="en-US" altLang="en-US">
                <a:sym typeface="+mn-ea"/>
              </a:rPr>
              <a:t>/)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072D738-50EA-4C2E-8DC5-CB3545ED9702}" type="slidenum">
              <a:rPr lang="en-US" smtClean="0"/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50645" y="1398905"/>
            <a:ext cx="9490710" cy="361505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" y="657225"/>
            <a:ext cx="11837670" cy="5669280"/>
          </a:xfrm>
        </p:spPr>
        <p:txBody>
          <a:bodyPr/>
          <a:p>
            <a:r>
              <a:rPr lang="" altLang="en-US"/>
              <a:t>A</a:t>
            </a:r>
            <a:r>
              <a:rPr lang="en-US"/>
              <a:t>ims to maximise the IoU overlap between the RoI and the associated groundtruth bounding box</a:t>
            </a:r>
            <a:endParaRPr lang="en-US"/>
          </a:p>
          <a:p>
            <a:r>
              <a:rPr lang="" altLang="en-US"/>
              <a:t>R-CNN cost</a:t>
            </a:r>
            <a:endParaRPr lang="" altLang="en-US"/>
          </a:p>
          <a:p>
            <a:pPr lvl="1"/>
            <a:endParaRPr lang="" altLang="en-US"/>
          </a:p>
          <a:p>
            <a:pPr lvl="1"/>
            <a:endParaRPr lang="" altLang="en-US"/>
          </a:p>
          <a:p>
            <a:pPr lvl="1"/>
            <a:endParaRPr lang="" altLang="en-US"/>
          </a:p>
          <a:p>
            <a:pPr lvl="1"/>
            <a:endParaRPr lang="" altLang="en-US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en-US" i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∆</a:t>
            </a:r>
            <a:r>
              <a:rPr lang="" altLang="en-US" i="1">
                <a:latin typeface="Arial" panose="020B0604020202020204" pitchFamily="34" charset="0"/>
                <a:cs typeface="Arial" panose="020B0604020202020204" pitchFamily="34" charset="0"/>
              </a:rPr>
              <a:t>x = x - x</a:t>
            </a:r>
            <a:r>
              <a:rPr lang="" altLang="en-US" i="1" baseline="-2500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" altLang="en-US"/>
          </a:p>
          <a:p>
            <a:pPr lvl="1"/>
            <a:r>
              <a:rPr lang="" altLang="en-US"/>
              <a:t>L</a:t>
            </a:r>
            <a:r>
              <a:rPr lang="" altLang="en-US" baseline="-25000"/>
              <a:t>1</a:t>
            </a:r>
            <a:r>
              <a:rPr lang="" altLang="en-US"/>
              <a:t> loss</a:t>
            </a:r>
            <a:endParaRPr lang="" altLang="en-US"/>
          </a:p>
          <a:p>
            <a:pPr lvl="1"/>
            <a:endParaRPr lang="" altLang="en-US"/>
          </a:p>
          <a:p>
            <a:pPr lvl="1"/>
            <a:endParaRPr lang="" altLang="en-US"/>
          </a:p>
          <a:p>
            <a:pPr lvl="1"/>
            <a:endParaRPr lang="" altLang="en-US" i="1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4465" y="1732280"/>
            <a:ext cx="3133725" cy="1695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/>
              <a:t>Bounded IoU Loss </a:t>
            </a:r>
            <a:r>
              <a:rPr lang="" altLang="en-US"/>
              <a:t>(1/)</a:t>
            </a:r>
            <a:endParaRPr lang="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072D738-50EA-4C2E-8DC5-CB3545ED9702}" type="slidenum">
              <a:rPr lang="en-US" smtClean="0"/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100" y="4573905"/>
            <a:ext cx="4248150" cy="8763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/>
              <a:t>Bounded IoU Loss </a:t>
            </a:r>
            <a:r>
              <a:rPr lang="en-US" altLang="en-US"/>
              <a:t>(</a:t>
            </a:r>
            <a:r>
              <a:rPr lang="" altLang="en-US"/>
              <a:t>2</a:t>
            </a:r>
            <a:r>
              <a:rPr lang="en-US" altLang="en-US"/>
              <a:t>/)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072D738-50EA-4C2E-8DC5-CB3545ED9702}" type="slidenum">
              <a:rPr lang="en-US" smtClean="0"/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/>
        </p:nvSpPr>
        <p:spPr>
          <a:xfrm>
            <a:off x="217805" y="657225"/>
            <a:ext cx="11776075" cy="5669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  <a:buFont typeface="Wingdings 3" panose="05040102010807070707" pitchFamily="18" charset="2"/>
              <a:buChar char=""/>
              <a:defRPr sz="24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 3" panose="05040102010807070707" pitchFamily="18" charset="2"/>
              <a:buChar char=""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 3" panose="05040102010807070707" pitchFamily="18" charset="2"/>
              <a:buChar char="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 3" panose="05040102010807070707" pitchFamily="18" charset="2"/>
              <a:buChar char="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 3" panose="05040102010807070707" pitchFamily="18" charset="2"/>
              <a:buChar char="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en-US"/>
              <a:t>Bound IoU Loss</a:t>
            </a:r>
            <a:endParaRPr lang="en-US" altLang="en-US"/>
          </a:p>
          <a:p>
            <a:pPr lvl="1"/>
            <a:r>
              <a:rPr lang="en-US" altLang="en-US"/>
              <a:t>train the bounding box regression to directly minimize the IoU</a:t>
            </a:r>
            <a:endParaRPr lang="en-US" altLang="en-US"/>
          </a:p>
          <a:p>
            <a:pPr lvl="1"/>
            <a:r>
              <a:rPr lang="en-US" altLang="en-US" i="1">
                <a:sym typeface="+mn-ea"/>
              </a:rPr>
              <a:t>Cost = L</a:t>
            </a:r>
            <a:r>
              <a:rPr lang="en-US" altLang="en-US" i="1" baseline="-25000">
                <a:sym typeface="+mn-ea"/>
              </a:rPr>
              <a:t>1</a:t>
            </a:r>
            <a:r>
              <a:rPr lang="en-US" altLang="en-US" i="1">
                <a:sym typeface="+mn-ea"/>
              </a:rPr>
              <a:t>(1 − IoU(b,b</a:t>
            </a:r>
            <a:r>
              <a:rPr lang="en-US" altLang="en-US" i="1" baseline="-25000">
                <a:sym typeface="+mn-ea"/>
              </a:rPr>
              <a:t>t</a:t>
            </a:r>
            <a:r>
              <a:rPr lang="en-US" altLang="en-US" i="1">
                <a:sym typeface="+mn-ea"/>
              </a:rPr>
              <a:t>))</a:t>
            </a:r>
            <a:endParaRPr lang="en-US" altLang="en-US" i="1">
              <a:sym typeface="+mn-ea"/>
            </a:endParaRPr>
          </a:p>
          <a:p>
            <a:pPr lvl="1"/>
            <a:r>
              <a:rPr lang="en-US" altLang="en-US"/>
              <a:t>CNN’s struggle to minimize this loss under gradient descent due to the high non-linearity, multiple degrees of freedom and existence of multiple regions of zero gradient of the IoU function </a:t>
            </a:r>
            <a:r>
              <a:rPr lang="" altLang="en-US"/>
              <a:t>=&gt; hard to converge</a:t>
            </a:r>
            <a:endParaRPr lang="en-US" altLang="en-US"/>
          </a:p>
          <a:p>
            <a:pPr lvl="1"/>
            <a:r>
              <a:rPr lang="" altLang="en-US"/>
              <a:t>Bounded </a:t>
            </a:r>
            <a:r>
              <a:rPr lang="en-US" altLang="en-US"/>
              <a:t>Loss</a:t>
            </a:r>
            <a:endParaRPr lang="en-US" altLang="en-US"/>
          </a:p>
          <a:p>
            <a:pPr lvl="2"/>
            <a:endParaRPr lang="en-US" altLang="en-US"/>
          </a:p>
          <a:p>
            <a:pPr lvl="2"/>
            <a:endParaRPr lang="en-US" altLang="en-US"/>
          </a:p>
          <a:p>
            <a:pPr lvl="2"/>
            <a:r>
              <a:rPr lang="en-US" altLang="en-US"/>
              <a:t>IoU(b,b</a:t>
            </a:r>
            <a:r>
              <a:rPr lang="en-US" altLang="en-US" baseline="-25000"/>
              <a:t>t</a:t>
            </a:r>
            <a:r>
              <a:rPr lang="en-US" altLang="en-US"/>
              <a:t>) ≤ IoU</a:t>
            </a:r>
            <a:r>
              <a:rPr lang="en-US" altLang="en-US" baseline="-25000"/>
              <a:t>B</a:t>
            </a:r>
            <a:r>
              <a:rPr lang="en-US" altLang="en-US"/>
              <a:t>(i,b</a:t>
            </a:r>
            <a:r>
              <a:rPr lang="en-US" altLang="en-US" baseline="-25000"/>
              <a:t>t</a:t>
            </a:r>
            <a:r>
              <a:rPr lang="en-US" altLang="en-US"/>
              <a:t>)</a:t>
            </a:r>
            <a:r>
              <a:rPr lang="" altLang="en-US"/>
              <a:t>: upper bound of the IoU function with the free parameter i∈{x, y, w, h}</a:t>
            </a:r>
            <a:endParaRPr lang="" altLang="en-US"/>
          </a:p>
          <a:p>
            <a:pPr lvl="2"/>
            <a:r>
              <a:rPr lang="" altLang="en-US"/>
              <a:t>IoU</a:t>
            </a:r>
            <a:r>
              <a:rPr lang="" altLang="en-US" baseline="-25000"/>
              <a:t>B</a:t>
            </a:r>
            <a:r>
              <a:rPr lang="" altLang="en-US"/>
              <a:t>(x,b</a:t>
            </a:r>
            <a:r>
              <a:rPr lang="" altLang="en-US" baseline="-25000"/>
              <a:t>t</a:t>
            </a:r>
            <a:r>
              <a:rPr lang="" altLang="en-US"/>
              <a:t>) provides the IoU as a function of </a:t>
            </a:r>
            <a:r>
              <a:rPr lang="" altLang="en-US" i="1"/>
              <a:t>x</a:t>
            </a:r>
            <a:r>
              <a:rPr lang="" altLang="en-US"/>
              <a:t> when </a:t>
            </a:r>
            <a:r>
              <a:rPr lang="" altLang="en-US" i="1"/>
              <a:t>y=y</a:t>
            </a:r>
            <a:r>
              <a:rPr lang="" altLang="en-US" i="1" baseline="-25000"/>
              <a:t>t</a:t>
            </a:r>
            <a:r>
              <a:rPr lang="" altLang="en-US"/>
              <a:t>, </a:t>
            </a:r>
            <a:r>
              <a:rPr lang="" altLang="en-US" i="1"/>
              <a:t>w=w</a:t>
            </a:r>
            <a:r>
              <a:rPr lang="" altLang="en-US" i="1" baseline="-25000"/>
              <a:t>t</a:t>
            </a:r>
            <a:r>
              <a:rPr lang="" altLang="en-US"/>
              <a:t> and </a:t>
            </a:r>
            <a:r>
              <a:rPr lang="" altLang="en-US" i="1"/>
              <a:t>h=h</a:t>
            </a:r>
            <a:r>
              <a:rPr lang="" altLang="en-US" i="1" baseline="-25000"/>
              <a:t>t</a:t>
            </a:r>
            <a:endParaRPr lang="" altLang="en-US" i="1" baseline="-250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635" y="3368675"/>
            <a:ext cx="4264660" cy="48958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/>
              <a:t>Bounded IoU Loss </a:t>
            </a:r>
            <a:r>
              <a:rPr lang="en-US" altLang="en-US"/>
              <a:t>(</a:t>
            </a:r>
            <a:r>
              <a:rPr lang="" altLang="en-US"/>
              <a:t>3</a:t>
            </a:r>
            <a:r>
              <a:rPr lang="en-US" altLang="en-US"/>
              <a:t>/)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072D738-50EA-4C2E-8DC5-CB3545ED9702}" type="slidenum">
              <a:rPr lang="en-US" smtClean="0"/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/>
        </p:nvSpPr>
        <p:spPr>
          <a:xfrm>
            <a:off x="217805" y="657225"/>
            <a:ext cx="11776075" cy="5669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  <a:buFont typeface="Wingdings 3" panose="05040102010807070707" pitchFamily="18" charset="2"/>
              <a:buChar char=""/>
              <a:defRPr sz="24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 3" panose="05040102010807070707" pitchFamily="18" charset="2"/>
              <a:buChar char=""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 3" panose="05040102010807070707" pitchFamily="18" charset="2"/>
              <a:buChar char="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 3" panose="05040102010807070707" pitchFamily="18" charset="2"/>
              <a:buChar char="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 3" panose="05040102010807070707" pitchFamily="18" charset="2"/>
              <a:buChar char="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en-US"/>
              <a:t>Bound IoU Loss</a:t>
            </a:r>
            <a:endParaRPr lang="en-US" altLang="en-US"/>
          </a:p>
          <a:p>
            <a:pPr lvl="1"/>
            <a:endParaRPr lang="en-US" altLang="en-US"/>
          </a:p>
          <a:p>
            <a:pPr lvl="1"/>
            <a:r>
              <a:rPr lang="en-US" altLang="en-US"/>
              <a:t>IoU(b,b</a:t>
            </a:r>
            <a:r>
              <a:rPr lang="en-US" altLang="en-US" baseline="-25000"/>
              <a:t>t</a:t>
            </a:r>
            <a:r>
              <a:rPr lang="en-US" altLang="en-US"/>
              <a:t>) ≤ IoU</a:t>
            </a:r>
            <a:r>
              <a:rPr lang="en-US" altLang="en-US" baseline="-25000"/>
              <a:t>B</a:t>
            </a:r>
            <a:r>
              <a:rPr lang="en-US" altLang="en-US"/>
              <a:t>(i,b</a:t>
            </a:r>
            <a:r>
              <a:rPr lang="en-US" altLang="en-US" baseline="-25000"/>
              <a:t>t</a:t>
            </a:r>
            <a:r>
              <a:rPr lang="en-US" altLang="en-US"/>
              <a:t>): upper bound of the IoU function with the free parameter i∈{x, y, w, h}</a:t>
            </a:r>
            <a:endParaRPr lang="en-US" altLang="en-US"/>
          </a:p>
          <a:p>
            <a:pPr lvl="1"/>
            <a:r>
              <a:rPr lang="en-US" altLang="en-US"/>
              <a:t>IoU</a:t>
            </a:r>
            <a:r>
              <a:rPr lang="en-US" altLang="en-US" baseline="-25000"/>
              <a:t>B</a:t>
            </a:r>
            <a:r>
              <a:rPr lang="en-US" altLang="en-US"/>
              <a:t>(x,b</a:t>
            </a:r>
            <a:r>
              <a:rPr lang="en-US" altLang="en-US" baseline="-25000"/>
              <a:t>t</a:t>
            </a:r>
            <a:r>
              <a:rPr lang="en-US" altLang="en-US"/>
              <a:t>) provides the IoU as a function of </a:t>
            </a:r>
            <a:r>
              <a:rPr lang="en-US" altLang="en-US" i="1"/>
              <a:t>x</a:t>
            </a:r>
            <a:r>
              <a:rPr lang="en-US" altLang="en-US"/>
              <a:t> when </a:t>
            </a:r>
            <a:r>
              <a:rPr lang="en-US" altLang="en-US" i="1"/>
              <a:t>y=y</a:t>
            </a:r>
            <a:r>
              <a:rPr lang="en-US" altLang="en-US" i="1" baseline="-25000"/>
              <a:t>t</a:t>
            </a:r>
            <a:r>
              <a:rPr lang="en-US" altLang="en-US"/>
              <a:t>, </a:t>
            </a:r>
            <a:r>
              <a:rPr lang="en-US" altLang="en-US" i="1"/>
              <a:t>w=w</a:t>
            </a:r>
            <a:r>
              <a:rPr lang="en-US" altLang="en-US" i="1" baseline="-25000"/>
              <a:t>t</a:t>
            </a:r>
            <a:r>
              <a:rPr lang="en-US" altLang="en-US"/>
              <a:t> and </a:t>
            </a:r>
            <a:r>
              <a:rPr lang="en-US" altLang="en-US" i="1"/>
              <a:t>h=h</a:t>
            </a:r>
            <a:r>
              <a:rPr lang="en-US" altLang="en-US" i="1" baseline="-25000"/>
              <a:t>t</a:t>
            </a:r>
            <a:endParaRPr lang="en-US" altLang="en-US" i="1"/>
          </a:p>
          <a:p>
            <a:pPr lvl="1"/>
            <a:endParaRPr lang="en-US" altLang="en-US" i="1"/>
          </a:p>
          <a:p>
            <a:pPr lvl="1"/>
            <a:endParaRPr lang="en-US" altLang="en-US" i="1"/>
          </a:p>
          <a:p>
            <a:pPr lvl="1"/>
            <a:endParaRPr lang="en-US" altLang="en-US" i="1"/>
          </a:p>
          <a:p>
            <a:pPr lvl="1"/>
            <a:endParaRPr lang="en-US" altLang="en-US" i="1"/>
          </a:p>
          <a:p>
            <a:pPr lvl="1"/>
            <a:r>
              <a:rPr lang="en-US" altLang="en-US" i="1"/>
              <a:t>Since bbox regression is only applied to boxes which have IoU(b</a:t>
            </a:r>
            <a:r>
              <a:rPr lang="en-US" altLang="en-US" i="1" baseline="-25000"/>
              <a:t>s</a:t>
            </a:r>
            <a:r>
              <a:rPr lang="en-US" altLang="en-US" i="1"/>
              <a:t>,b</a:t>
            </a:r>
            <a:r>
              <a:rPr lang="en-US" altLang="en-US" i="1" baseline="-25000"/>
              <a:t>t</a:t>
            </a:r>
            <a:r>
              <a:rPr lang="en-US" altLang="en-US" i="1"/>
              <a:t>) ≥ 0.5</a:t>
            </a:r>
            <a:endParaRPr lang="en-US" altLang="en-US" i="1"/>
          </a:p>
          <a:p>
            <a:pPr lvl="1"/>
            <a:endParaRPr lang="en-US" altLang="en-US" i="1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51885" y="918845"/>
            <a:ext cx="3982562" cy="457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6405" y="2553335"/>
            <a:ext cx="3932555" cy="13976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3765" y="4631690"/>
            <a:ext cx="1838325" cy="15811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>
                <a:sym typeface="+mn-ea"/>
              </a:rPr>
              <a:t>Bounded IoU Loss </a:t>
            </a:r>
            <a:r>
              <a:rPr lang="en-US" altLang="en-US">
                <a:sym typeface="+mn-ea"/>
              </a:rPr>
              <a:t>(</a:t>
            </a:r>
            <a:r>
              <a:rPr lang="" altLang="en-US">
                <a:sym typeface="+mn-ea"/>
              </a:rPr>
              <a:t>4</a:t>
            </a:r>
            <a:r>
              <a:rPr lang="en-US" altLang="en-US">
                <a:sym typeface="+mn-ea"/>
              </a:rPr>
              <a:t>/)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072D738-50EA-4C2E-8DC5-CB3545ED9702}" type="slidenum">
              <a:rPr lang="en-US" smtClean="0"/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45385" y="770255"/>
            <a:ext cx="7301865" cy="25184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4770" y="3288665"/>
            <a:ext cx="6712585" cy="29019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0319"/>
            <a:ext cx="12192000" cy="533400"/>
          </a:xfrm>
        </p:spPr>
        <p:txBody>
          <a:bodyPr>
            <a:normAutofit fontScale="90000"/>
          </a:bodyPr>
          <a:p>
            <a:r>
              <a:rPr lang="en-US"/>
              <a:t>RoI Clustering</a:t>
            </a:r>
            <a:endParaRPr lang="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" altLang="en-US"/>
              <a:t>W: w/o NMS</a:t>
            </a:r>
            <a:endParaRPr lang="" altLang="en-US"/>
          </a:p>
          <a:p>
            <a:r>
              <a:rPr lang="" altLang="en-US"/>
              <a:t>W+C: w/ NMS at corner</a:t>
            </a:r>
            <a:endParaRPr lang="" altLang="en-US"/>
          </a:p>
          <a:p>
            <a:pPr lvl="1"/>
            <a:r>
              <a:rPr lang="" altLang="en-US"/>
              <a:t>For each (x,y) position, do NMS </a:t>
            </a:r>
            <a:endParaRPr lang="" altLang="en-US"/>
          </a:p>
          <a:p>
            <a:pPr marL="457200" lvl="1" indent="0">
              <a:buNone/>
            </a:pPr>
            <a:r>
              <a:rPr lang="" altLang="en-US"/>
              <a:t>for all bbox (2m+1)x(2m+1)(?)</a:t>
            </a:r>
            <a:endParaRPr lang="" altLang="en-US"/>
          </a:p>
          <a:p>
            <a:endParaRPr lang="" altLang="en-US"/>
          </a:p>
          <a:p>
            <a:r>
              <a:rPr lang="" altLang="en-US"/>
              <a:t>W+N: w/ NMS at bbox</a:t>
            </a:r>
            <a:endParaRPr lang="" altLang="en-US"/>
          </a:p>
          <a:p>
            <a:endParaRPr lang="" altLang="en-US"/>
          </a:p>
          <a:p>
            <a:r>
              <a:rPr lang="" altLang="en-US"/>
              <a:t>The corner clustering method appears to perform slightly better at high matching IoU and worse at low matching IoUs</a:t>
            </a:r>
            <a:endParaRPr lang="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072D738-50EA-4C2E-8DC5-CB3545ED9702}" type="slidenum">
              <a:rPr lang="en-US" smtClean="0"/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82640" y="728345"/>
            <a:ext cx="6111240" cy="264731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/>
              <a:t>Input Image Scaling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" y="657225"/>
            <a:ext cx="8310245" cy="5669280"/>
          </a:xfrm>
        </p:spPr>
        <p:txBody>
          <a:bodyPr/>
          <a:p>
            <a:endParaRPr lang="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072D738-50EA-4C2E-8DC5-CB3545ED9702}" type="slidenum">
              <a:rPr lang="en-US" smtClean="0"/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09000" y="533400"/>
            <a:ext cx="3683000" cy="30391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19705"/>
            <a:ext cx="8740775" cy="36068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Introduced </a:t>
            </a:r>
            <a:r>
              <a:rPr lang="" altLang="en-US"/>
              <a:t>a novel bounded IoU loss and Fitness NMS</a:t>
            </a:r>
            <a:endParaRPr lang="" altLang="en-US"/>
          </a:p>
          <a:p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Comments</a:t>
            </a:r>
            <a:endParaRPr lang="en-US" dirty="0"/>
          </a:p>
          <a:p>
            <a:pPr lvl="1"/>
            <a:r>
              <a:rPr lang="en-US" altLang="en-US">
                <a:sym typeface="+mn-ea"/>
              </a:rPr>
              <a:t>Good idea about anchorless</a:t>
            </a:r>
            <a:endParaRPr lang="en-US" altLang="en-US">
              <a:sym typeface="+mn-ea"/>
            </a:endParaRPr>
          </a:p>
          <a:p>
            <a:pPr lvl="1"/>
            <a:r>
              <a:rPr lang="" altLang="en-US" dirty="0"/>
              <a:t>Differenct way to calculate confidence</a:t>
            </a:r>
            <a:endParaRPr lang="" altLang="en-US" dirty="0"/>
          </a:p>
          <a:p>
            <a:pPr lvl="1"/>
            <a:r>
              <a:rPr lang="" altLang="en-US" dirty="0"/>
              <a:t>New loss considers about IoU</a:t>
            </a:r>
            <a:endParaRPr lang="" altLang="en-US" dirty="0"/>
          </a:p>
          <a:p>
            <a:pPr lvl="1"/>
            <a:r>
              <a:rPr lang="" altLang="en-US" dirty="0"/>
              <a:t>Only applied for 2-stage detector =&gt; can be applied to Yolo, SSD</a:t>
            </a:r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2D738-50EA-4C2E-8DC5-CB3545ED970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22569" y="2875002"/>
            <a:ext cx="1054686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 you for your attention!</a:t>
            </a:r>
            <a:endParaRPr lang="en-US" sz="66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2D738-50EA-4C2E-8DC5-CB3545ED970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en-US"/>
              <a:t>SoftNMS</a:t>
            </a:r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" y="657225"/>
            <a:ext cx="6868160" cy="5669280"/>
          </a:xfrm>
        </p:spPr>
        <p:txBody>
          <a:bodyPr/>
          <a:p>
            <a:r>
              <a:rPr lang="en-US" altLang="en-US"/>
              <a:t>Update score of the remaining bbox based on the IoU with kept bbox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072D738-50EA-4C2E-8DC5-CB3545ED9702}" type="slidenum">
              <a:rPr lang="en-US" smtClean="0"/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46925" y="657225"/>
            <a:ext cx="4499610" cy="56686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265" y="5427980"/>
            <a:ext cx="3532505" cy="5638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Problem</a:t>
            </a:r>
            <a:endParaRPr lang="en-US" dirty="0"/>
          </a:p>
          <a:p>
            <a:pPr lvl="1"/>
            <a:r>
              <a:rPr lang="en-US" altLang="en-US" dirty="0">
                <a:sym typeface="+mn-ea"/>
              </a:rPr>
              <a:t>NMS identifies only a sufficently accurate bounding box, </a:t>
            </a:r>
            <a:r>
              <a:rPr lang="en-US" dirty="0"/>
              <a:t>rather than the best available one</a:t>
            </a:r>
            <a:endParaRPr lang="en-US" dirty="0"/>
          </a:p>
          <a:p>
            <a:pPr lvl="1"/>
            <a:r>
              <a:rPr lang="en-US" altLang="en-US" dirty="0"/>
              <a:t>Bounding box loss is just L2 loss =&gt; not consider about the main metric IoU</a:t>
            </a:r>
            <a:endParaRPr lang="en-US" dirty="0"/>
          </a:p>
          <a:p>
            <a:pPr lvl="0"/>
            <a:endParaRPr lang="en-US" altLang="en-US" dirty="0"/>
          </a:p>
          <a:p>
            <a:pPr lvl="0"/>
            <a:r>
              <a:rPr lang="en-US" altLang="en-US" dirty="0"/>
              <a:t>Contributions</a:t>
            </a:r>
            <a:endParaRPr lang="en-US" altLang="en-US" dirty="0"/>
          </a:p>
          <a:p>
            <a:pPr lvl="1"/>
            <a:r>
              <a:rPr lang="en-US" altLang="en-US" dirty="0"/>
              <a:t>Propose Fitness NMS</a:t>
            </a:r>
            <a:endParaRPr lang="en-US" altLang="en-US" dirty="0"/>
          </a:p>
          <a:p>
            <a:pPr lvl="2"/>
            <a:r>
              <a:rPr lang="en-US" altLang="en-US" dirty="0"/>
              <a:t>a simple and fast modification of NMS</a:t>
            </a:r>
            <a:endParaRPr lang="en-US" altLang="en-US" dirty="0"/>
          </a:p>
          <a:p>
            <a:pPr lvl="2"/>
            <a:r>
              <a:rPr lang="en-US" altLang="en-US" dirty="0"/>
              <a:t>Can be used in conjunction with Soft NMS</a:t>
            </a:r>
            <a:endParaRPr lang="en-US" altLang="en-US" dirty="0"/>
          </a:p>
          <a:p>
            <a:pPr lvl="1"/>
            <a:r>
              <a:rPr lang="en-US" altLang="en-US" dirty="0"/>
              <a:t>Proposed bounded IoU loss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2D738-50EA-4C2E-8DC5-CB3545ED970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en-US"/>
              <a:t>DeNet </a:t>
            </a:r>
            <a:r>
              <a:rPr lang="" altLang="en-US"/>
              <a:t>(1/3)</a:t>
            </a:r>
            <a:endParaRPr lang="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en-US"/>
              <a:t>Real-time Anchorless Object Detector</a:t>
            </a:r>
            <a:endParaRPr lang="en-US" altLang="en-US"/>
          </a:p>
          <a:p>
            <a:r>
              <a:rPr lang="en-US" altLang="en-US"/>
              <a:t>Modify from faster R-CNN with FPN</a:t>
            </a:r>
            <a:endParaRPr lang="en-US" altLang="en-US"/>
          </a:p>
          <a:p>
            <a:pPr lvl="1"/>
            <a:r>
              <a:rPr lang="en-US" altLang="en-US"/>
              <a:t>Replace RPN with a Corner-based RoI Detector</a:t>
            </a:r>
            <a:endParaRPr lang="en-US" altLang="en-US"/>
          </a:p>
          <a:p>
            <a:pPr lvl="1"/>
            <a:r>
              <a:rPr lang="en-US" altLang="en-US"/>
              <a:t>Use Deconv instead of upsampling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072D738-50EA-4C2E-8DC5-CB3545ED9702}" type="slidenum">
              <a:rPr lang="en-US" smtClean="0"/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60600" y="2518410"/>
            <a:ext cx="7670800" cy="35890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en-US"/>
              <a:t>DeNet</a:t>
            </a:r>
            <a:r>
              <a:rPr lang="en-US" altLang="en-US">
                <a:sym typeface="+mn-ea"/>
              </a:rPr>
              <a:t> (</a:t>
            </a:r>
            <a:r>
              <a:rPr lang="" altLang="en-US">
                <a:sym typeface="+mn-ea"/>
              </a:rPr>
              <a:t>2</a:t>
            </a:r>
            <a:r>
              <a:rPr lang="en-US" altLang="en-US">
                <a:sym typeface="+mn-ea"/>
              </a:rPr>
              <a:t>/3)</a:t>
            </a:r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en-US"/>
              <a:t>Step to generate </a:t>
            </a:r>
            <a:r>
              <a:rPr lang="en-US" altLang="en-US" i="1"/>
              <a:t>proposals</a:t>
            </a:r>
            <a:endParaRPr lang="en-US" altLang="en-US" i="1"/>
          </a:p>
          <a:p>
            <a:pPr marL="914400" lvl="1" indent="-457200">
              <a:buAutoNum type="arabicPeriod"/>
            </a:pPr>
            <a:r>
              <a:rPr lang="en-US" altLang="en-US"/>
              <a:t>Search the corner distribution for 4 corners which have Pr(t=1|k,x,y)&gt;</a:t>
            </a:r>
            <a:r>
              <a:rPr lang="en-US" altLang="en-US">
                <a:sym typeface="+mn-ea"/>
              </a:rPr>
              <a:t>λ</a:t>
            </a:r>
            <a:endParaRPr lang="en-US" altLang="en-US">
              <a:sym typeface="+mn-ea"/>
            </a:endParaRPr>
          </a:p>
          <a:p>
            <a:pPr marL="914400" lvl="1" indent="-457200">
              <a:buAutoNum type="arabicPeriod"/>
            </a:pPr>
            <a:r>
              <a:rPr lang="en-US" altLang="en-US"/>
              <a:t>For each corner type, select top M corners based on probability</a:t>
            </a:r>
            <a:endParaRPr lang="en-US" altLang="en-US"/>
          </a:p>
          <a:p>
            <a:pPr marL="914400" lvl="1" indent="-457200">
              <a:buAutoNum type="arabicPeriod"/>
            </a:pPr>
            <a:r>
              <a:rPr lang="en-US" altLang="en-US"/>
              <a:t>Generate a set of unique bounding boxes by matching every corner within candidates of </a:t>
            </a:r>
            <a:r>
              <a:rPr lang="en-US" altLang="en-US" i="1"/>
              <a:t>top−left</a:t>
            </a:r>
            <a:r>
              <a:rPr lang="en-US" altLang="en-US"/>
              <a:t> and </a:t>
            </a:r>
            <a:r>
              <a:rPr lang="en-US" altLang="en-US" i="1"/>
              <a:t>bottom−right</a:t>
            </a:r>
            <a:endParaRPr lang="en-US" altLang="en-US"/>
          </a:p>
          <a:p>
            <a:pPr marL="914400" lvl="1" indent="-457200">
              <a:buAutoNum type="arabicPeriod"/>
            </a:pPr>
            <a:r>
              <a:rPr lang="en-US" altLang="en-US"/>
              <a:t>Calculate the probability of each bounding box being non-null via:</a:t>
            </a:r>
            <a:endParaRPr lang="en-US" altLang="en-US"/>
          </a:p>
          <a:p>
            <a:pPr lvl="2"/>
            <a:r>
              <a:rPr lang="en-US" altLang="en-US"/>
              <a:t>Pr(</a:t>
            </a:r>
            <a:r>
              <a:rPr lang="en-US" altLang="en-US" i="1"/>
              <a:t>object</a:t>
            </a:r>
            <a:r>
              <a:rPr lang="en-US" altLang="en-US"/>
              <a:t>|</a:t>
            </a:r>
            <a:r>
              <a:rPr lang="en-US" altLang="en-US" i="1"/>
              <a:t>bbox</a:t>
            </a:r>
            <a:r>
              <a:rPr lang="en-US" altLang="en-US"/>
              <a:t>) = Pr(</a:t>
            </a:r>
            <a:r>
              <a:rPr lang="en-US" altLang="en-US" i="1"/>
              <a:t>top_left</a:t>
            </a:r>
            <a:r>
              <a:rPr lang="en-US" altLang="en-US"/>
              <a:t>|</a:t>
            </a:r>
            <a:r>
              <a:rPr lang="en-US" altLang="en-US" i="1"/>
              <a:t>x</a:t>
            </a:r>
            <a:r>
              <a:rPr lang="en-US" altLang="en-US" i="1" baseline="-25000"/>
              <a:t>0</a:t>
            </a:r>
            <a:r>
              <a:rPr lang="en-US" altLang="en-US" i="1"/>
              <a:t>,y</a:t>
            </a:r>
            <a:r>
              <a:rPr lang="en-US" altLang="en-US" i="1" baseline="-25000"/>
              <a:t>0</a:t>
            </a:r>
            <a:r>
              <a:rPr lang="en-US" altLang="en-US"/>
              <a:t>)Pr(</a:t>
            </a:r>
            <a:r>
              <a:rPr lang="en-US" altLang="en-US" i="1"/>
              <a:t>top_right</a:t>
            </a:r>
            <a:r>
              <a:rPr lang="en-US" altLang="en-US"/>
              <a:t>|</a:t>
            </a:r>
            <a:r>
              <a:rPr lang="en-US" altLang="en-US" i="1"/>
              <a:t>x</a:t>
            </a:r>
            <a:r>
              <a:rPr lang="en-US" altLang="en-US" i="1" baseline="-25000"/>
              <a:t>1</a:t>
            </a:r>
            <a:r>
              <a:rPr lang="en-US" altLang="en-US" i="1"/>
              <a:t>,y</a:t>
            </a:r>
            <a:r>
              <a:rPr lang="en-US" altLang="en-US" i="1" baseline="-25000"/>
              <a:t>0</a:t>
            </a:r>
            <a:r>
              <a:rPr lang="en-US" altLang="en-US"/>
              <a:t>)Pr(</a:t>
            </a:r>
            <a:r>
              <a:rPr lang="en-US" altLang="en-US" i="1"/>
              <a:t>bottom_left</a:t>
            </a:r>
            <a:r>
              <a:rPr lang="en-US" altLang="en-US"/>
              <a:t>|</a:t>
            </a:r>
            <a:r>
              <a:rPr lang="en-US" altLang="en-US" i="1"/>
              <a:t>x</a:t>
            </a:r>
            <a:r>
              <a:rPr lang="en-US" altLang="en-US" i="1" baseline="-25000"/>
              <a:t>0</a:t>
            </a:r>
            <a:r>
              <a:rPr lang="en-US" altLang="en-US" i="1"/>
              <a:t>,y</a:t>
            </a:r>
            <a:r>
              <a:rPr lang="en-US" altLang="en-US" i="1" baseline="-25000"/>
              <a:t>1</a:t>
            </a:r>
            <a:r>
              <a:rPr lang="en-US" altLang="en-US"/>
              <a:t>)Pr(</a:t>
            </a:r>
            <a:r>
              <a:rPr lang="en-US" altLang="en-US" i="1"/>
              <a:t>bottom_right</a:t>
            </a:r>
            <a:r>
              <a:rPr lang="en-US" altLang="en-US"/>
              <a:t>|x</a:t>
            </a:r>
            <a:r>
              <a:rPr lang="en-US" altLang="en-US" baseline="-25000"/>
              <a:t>1</a:t>
            </a:r>
            <a:r>
              <a:rPr lang="en-US" altLang="en-US"/>
              <a:t>,y</a:t>
            </a:r>
            <a:r>
              <a:rPr lang="en-US" altLang="en-US" baseline="-25000"/>
              <a:t>1</a:t>
            </a:r>
            <a:r>
              <a:rPr lang="en-US" altLang="en-US"/>
              <a:t>)</a:t>
            </a:r>
            <a:endParaRPr lang="en-US" altLang="en-US"/>
          </a:p>
          <a:p>
            <a:pPr marL="914400" lvl="1" indent="-457200">
              <a:buAutoNum type="arabicPeriod"/>
            </a:pPr>
            <a:r>
              <a:rPr lang="en-US" altLang="en-US"/>
              <a:t>Repeat steps 2 and 3 with corners of type </a:t>
            </a:r>
            <a:r>
              <a:rPr lang="en-US" altLang="en-US" i="1"/>
              <a:t>top−right</a:t>
            </a:r>
            <a:r>
              <a:rPr lang="en-US" altLang="en-US"/>
              <a:t> and </a:t>
            </a:r>
            <a:r>
              <a:rPr lang="en-US" altLang="en-US" i="1"/>
              <a:t>bottom−left</a:t>
            </a:r>
            <a:endParaRPr lang="en-US" altLang="en-US"/>
          </a:p>
          <a:p>
            <a:pPr marL="914400" lvl="1" indent="-457200">
              <a:buAutoNum type="arabicPeriod"/>
            </a:pPr>
            <a:r>
              <a:rPr lang="en-US" altLang="en-US"/>
              <a:t>Select bounding box with top probability as </a:t>
            </a:r>
            <a:r>
              <a:rPr lang="en-US" altLang="en-US" i="1"/>
              <a:t>proposals</a:t>
            </a:r>
            <a:endParaRPr lang="en-US" altLang="en-US" i="1"/>
          </a:p>
          <a:p>
            <a:pPr lvl="0"/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072D738-50EA-4C2E-8DC5-CB3545ED970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en-US"/>
              <a:t>DeNet</a:t>
            </a:r>
            <a:r>
              <a:rPr lang="en-US" altLang="en-US">
                <a:sym typeface="+mn-ea"/>
              </a:rPr>
              <a:t> (</a:t>
            </a:r>
            <a:r>
              <a:rPr lang="" altLang="en-US">
                <a:sym typeface="+mn-ea"/>
              </a:rPr>
              <a:t>3</a:t>
            </a:r>
            <a:r>
              <a:rPr lang="en-US" altLang="en-US">
                <a:sym typeface="+mn-ea"/>
              </a:rPr>
              <a:t>/3)</a:t>
            </a:r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en-US"/>
              <a:t>Advantages</a:t>
            </a:r>
            <a:endParaRPr lang="en-US" altLang="en-US"/>
          </a:p>
          <a:p>
            <a:pPr lvl="1"/>
            <a:r>
              <a:rPr lang="en-US" altLang="en-US"/>
              <a:t>Improved the localization of the proposals</a:t>
            </a:r>
            <a:endParaRPr lang="en-US" altLang="en-US"/>
          </a:p>
          <a:p>
            <a:pPr lvl="1"/>
            <a:r>
              <a:rPr lang="en-US" altLang="en-US"/>
              <a:t>Significantly more likely to overlap </a:t>
            </a:r>
            <a:r>
              <a:rPr lang="en-US" altLang="en-US" i="1"/>
              <a:t>objects of interest</a:t>
            </a:r>
            <a:r>
              <a:rPr lang="en-US" altLang="en-US"/>
              <a:t> nicely</a:t>
            </a:r>
            <a:endParaRPr lang="en-US" altLang="en-US"/>
          </a:p>
          <a:p>
            <a:pPr lvl="0"/>
            <a:endParaRPr lang="en-US" altLang="en-US"/>
          </a:p>
          <a:p>
            <a:pPr lvl="0"/>
            <a:r>
              <a:rPr lang="en-US" altLang="en-US"/>
              <a:t>Problem</a:t>
            </a:r>
            <a:endParaRPr lang="en-US" altLang="en-US"/>
          </a:p>
          <a:p>
            <a:pPr lvl="1"/>
            <a:r>
              <a:rPr lang="en-US" altLang="en-US"/>
              <a:t>The better fitting proposals were not neccessarily being selected after the final classifier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072D738-50EA-4C2E-8DC5-CB3545ED970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en-US"/>
              <a:t>Fitness NMS </a:t>
            </a:r>
            <a:r>
              <a:rPr lang="" altLang="en-US"/>
              <a:t>(1/)</a:t>
            </a:r>
            <a:endParaRPr lang="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" y="657225"/>
            <a:ext cx="5225415" cy="5669280"/>
          </a:xfrm>
        </p:spPr>
        <p:txBody>
          <a:bodyPr/>
          <a:p>
            <a:r>
              <a:rPr lang="en-US" altLang="en-US"/>
              <a:t>NMS removes the high overlapped bbox</a:t>
            </a:r>
            <a:endParaRPr lang="en-US" altLang="en-US"/>
          </a:p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072D738-50EA-4C2E-8DC5-CB3545ED9702}" type="slidenum">
              <a:rPr lang="en-US" smtClean="0"/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22900" y="1024890"/>
            <a:ext cx="6647815" cy="48088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95" y="2627630"/>
            <a:ext cx="5253990" cy="36988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en-US"/>
              <a:t>Fitness NMS</a:t>
            </a:r>
            <a:r>
              <a:rPr lang="en-US" altLang="en-US">
                <a:sym typeface="+mn-ea"/>
              </a:rPr>
              <a:t> (</a:t>
            </a:r>
            <a:r>
              <a:rPr lang="" altLang="en-US">
                <a:sym typeface="+mn-ea"/>
              </a:rPr>
              <a:t>2</a:t>
            </a:r>
            <a:r>
              <a:rPr lang="en-US" altLang="en-US">
                <a:sym typeface="+mn-ea"/>
              </a:rPr>
              <a:t>/)</a:t>
            </a:r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en-US"/>
              <a:t>Original NMS</a:t>
            </a:r>
            <a:endParaRPr lang="en-US" altLang="en-US"/>
          </a:p>
          <a:p>
            <a:endParaRPr lang="en-US" altLang="en-US"/>
          </a:p>
          <a:p>
            <a:r>
              <a:rPr lang="en-US" altLang="en-US"/>
              <a:t>Fitness NMS</a:t>
            </a:r>
            <a:endParaRPr lang="en-US" altLang="en-US"/>
          </a:p>
          <a:p>
            <a:endParaRPr lang="en-US" altLang="en-US"/>
          </a:p>
          <a:p>
            <a:pPr lvl="1"/>
            <a:r>
              <a:rPr lang="en-US" altLang="en-US" i="1"/>
              <a:t>E[f</a:t>
            </a:r>
            <a:r>
              <a:rPr lang="en-US" altLang="en-US" i="1" baseline="-25000"/>
              <a:t>j</a:t>
            </a:r>
            <a:r>
              <a:rPr lang="en-US" altLang="en-US" i="1"/>
              <a:t>|c]</a:t>
            </a:r>
            <a:r>
              <a:rPr lang="en-US" altLang="en-US"/>
              <a:t>: expected value of </a:t>
            </a:r>
            <a:r>
              <a:rPr lang="en-US" altLang="en-US" i="1"/>
              <a:t>f</a:t>
            </a:r>
            <a:r>
              <a:rPr lang="en-US" altLang="en-US" baseline="-25000"/>
              <a:t>j</a:t>
            </a:r>
            <a:r>
              <a:rPr lang="en-US" altLang="en-US"/>
              <a:t> given the class </a:t>
            </a:r>
            <a:r>
              <a:rPr lang="en-US" altLang="en-US" i="1"/>
              <a:t>c</a:t>
            </a:r>
            <a:endParaRPr lang="en-US" altLang="en-US" i="1"/>
          </a:p>
          <a:p>
            <a:pPr lvl="1"/>
            <a:endParaRPr lang="en-US" altLang="en-US" i="1"/>
          </a:p>
          <a:p>
            <a:pPr lvl="1"/>
            <a:endParaRPr lang="en-US" altLang="en-US" i="1"/>
          </a:p>
          <a:p>
            <a:pPr lvl="1"/>
            <a:r>
              <a:rPr lang="en-US" altLang="en-US" i="1"/>
              <a:t>f</a:t>
            </a:r>
            <a:r>
              <a:rPr lang="en-US" altLang="en-US" i="1" baseline="-25000"/>
              <a:t>j</a:t>
            </a:r>
            <a:r>
              <a:rPr lang="en-US" altLang="en-US"/>
              <a:t>: fitness, a discrete random variable indicating the IoU overlap between the bounding box </a:t>
            </a:r>
            <a:r>
              <a:rPr lang="en-US" altLang="en-US" i="1"/>
              <a:t>b</a:t>
            </a:r>
            <a:r>
              <a:rPr lang="en-US" altLang="en-US" i="1" baseline="-25000"/>
              <a:t>j</a:t>
            </a:r>
            <a:r>
              <a:rPr lang="en-US" altLang="en-US"/>
              <a:t> and any overlapping groundtruth box</a:t>
            </a:r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2"/>
            <a:r>
              <a:rPr lang="en-US" altLang="en-US" i="1"/>
              <a:t>F = 5</a:t>
            </a:r>
            <a:endParaRPr lang="en-US" altLang="en-US" i="1"/>
          </a:p>
          <a:p>
            <a:pPr lvl="2"/>
            <a:r>
              <a:rPr lang="en-US" altLang="en-US">
                <a:sym typeface="+mn-ea"/>
              </a:rPr>
              <a:t>λ</a:t>
            </a:r>
            <a:r>
              <a:rPr lang="en-US" altLang="en-US" baseline="-25000">
                <a:sym typeface="+mn-ea"/>
              </a:rPr>
              <a:t>n</a:t>
            </a:r>
            <a:r>
              <a:rPr lang="en-US" altLang="en-US">
                <a:sym typeface="+mn-ea"/>
              </a:rPr>
              <a:t>=1/2 + n/(2F)</a:t>
            </a:r>
            <a:endParaRPr lang="en-US" altLang="en-US" i="1">
              <a:sym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072D738-50EA-4C2E-8DC5-CB3545ED9702}" type="slidenum">
              <a:rPr lang="en-US" smtClean="0"/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34440" y="1092200"/>
            <a:ext cx="3429000" cy="571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440" y="1906905"/>
            <a:ext cx="4739005" cy="5353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6160" y="2762250"/>
            <a:ext cx="3677285" cy="8997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0940" y="4317365"/>
            <a:ext cx="2562225" cy="99441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en-US"/>
              <a:t>Fitness NMS</a:t>
            </a:r>
            <a:r>
              <a:rPr lang="en-US" altLang="en-US">
                <a:sym typeface="+mn-ea"/>
              </a:rPr>
              <a:t> (</a:t>
            </a:r>
            <a:r>
              <a:rPr lang="" altLang="en-US">
                <a:sym typeface="+mn-ea"/>
              </a:rPr>
              <a:t>3</a:t>
            </a:r>
            <a:r>
              <a:rPr lang="en-US" altLang="en-US">
                <a:sym typeface="+mn-ea"/>
              </a:rPr>
              <a:t>/)</a:t>
            </a:r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" altLang="en-US"/>
              <a:t>Independent Fitness (I</a:t>
            </a:r>
            <a:r>
              <a:rPr lang="" altLang="en-US" baseline="-25000"/>
              <a:t>F</a:t>
            </a:r>
            <a:r>
              <a:rPr lang="" altLang="en-US"/>
              <a:t>)</a:t>
            </a:r>
            <a:endParaRPr lang="" altLang="en-US"/>
          </a:p>
          <a:p>
            <a:pPr lvl="1"/>
            <a:r>
              <a:rPr lang="" altLang="en-US"/>
              <a:t>Pr(</a:t>
            </a:r>
            <a:r>
              <a:rPr lang="" altLang="en-US" i="1"/>
              <a:t>c</a:t>
            </a:r>
            <a:r>
              <a:rPr lang="" altLang="en-US"/>
              <a:t>|</a:t>
            </a:r>
            <a:r>
              <a:rPr lang="" altLang="en-US" i="1"/>
              <a:t>b</a:t>
            </a:r>
            <a:r>
              <a:rPr lang="" altLang="en-US" i="1" baseline="-25000"/>
              <a:t>j</a:t>
            </a:r>
            <a:r>
              <a:rPr lang="" altLang="en-US"/>
              <a:t>) and Pr(</a:t>
            </a:r>
            <a:r>
              <a:rPr lang="" altLang="en-US" i="1"/>
              <a:t>f</a:t>
            </a:r>
            <a:r>
              <a:rPr lang="" altLang="en-US" i="1" baseline="-25000"/>
              <a:t>j</a:t>
            </a:r>
            <a:r>
              <a:rPr lang="" altLang="en-US"/>
              <a:t>|</a:t>
            </a:r>
            <a:r>
              <a:rPr lang="" altLang="en-US" i="1"/>
              <a:t>c</a:t>
            </a:r>
            <a:r>
              <a:rPr lang="" altLang="en-US"/>
              <a:t>) independently and assume fitness is independent of class, i.e., Pr(</a:t>
            </a:r>
            <a:r>
              <a:rPr lang="" altLang="en-US" i="1"/>
              <a:t>f</a:t>
            </a:r>
            <a:r>
              <a:rPr lang="" altLang="en-US" i="1" baseline="-25000"/>
              <a:t>j</a:t>
            </a:r>
            <a:r>
              <a:rPr lang="" altLang="en-US"/>
              <a:t>|</a:t>
            </a:r>
            <a:r>
              <a:rPr lang="" altLang="en-US" i="1"/>
              <a:t>c</a:t>
            </a:r>
            <a:r>
              <a:rPr lang="" altLang="en-US"/>
              <a:t>) = Pr(f</a:t>
            </a:r>
            <a:r>
              <a:rPr lang="" altLang="en-US" baseline="-25000"/>
              <a:t>j</a:t>
            </a:r>
            <a:r>
              <a:rPr lang="" altLang="en-US"/>
              <a:t>)</a:t>
            </a:r>
            <a:endParaRPr lang="" altLang="en-US"/>
          </a:p>
          <a:p>
            <a:pPr lvl="1"/>
            <a:r>
              <a:rPr lang="" altLang="en-US"/>
              <a:t>Network output Pr(</a:t>
            </a:r>
            <a:r>
              <a:rPr lang="" altLang="en-US" i="1"/>
              <a:t>f</a:t>
            </a:r>
            <a:r>
              <a:rPr lang="" altLang="en-US" i="1" baseline="-25000"/>
              <a:t>j</a:t>
            </a:r>
            <a:r>
              <a:rPr lang="" altLang="en-US"/>
              <a:t>|</a:t>
            </a:r>
            <a:r>
              <a:rPr lang="" altLang="en-US" i="1"/>
              <a:t>b</a:t>
            </a:r>
            <a:r>
              <a:rPr lang="" altLang="en-US" i="1" baseline="-25000"/>
              <a:t>j</a:t>
            </a:r>
            <a:r>
              <a:rPr lang="" altLang="en-US"/>
              <a:t>) and Pr(</a:t>
            </a:r>
            <a:r>
              <a:rPr lang="" altLang="en-US" i="1"/>
              <a:t>c</a:t>
            </a:r>
            <a:r>
              <a:rPr lang="" altLang="en-US"/>
              <a:t>|</a:t>
            </a:r>
            <a:r>
              <a:rPr lang="" altLang="en-US" i="1"/>
              <a:t>b</a:t>
            </a:r>
            <a:r>
              <a:rPr lang="" altLang="en-US" i="1" baseline="-25000"/>
              <a:t>j</a:t>
            </a:r>
            <a:r>
              <a:rPr lang="" altLang="en-US"/>
              <a:t>)</a:t>
            </a:r>
            <a:endParaRPr lang="" altLang="en-US"/>
          </a:p>
          <a:p>
            <a:pPr marL="457200" lvl="1" indent="0">
              <a:buNone/>
            </a:pPr>
            <a:r>
              <a:rPr lang="" altLang="en-US"/>
              <a:t>=&gt; |C| + |F| + 2 outputs per RoI (for classification) (?)</a:t>
            </a:r>
            <a:endParaRPr lang="" altLang="en-US"/>
          </a:p>
          <a:p>
            <a:pPr lvl="0"/>
            <a:endParaRPr lang="" altLang="en-US"/>
          </a:p>
          <a:p>
            <a:pPr lvl="0"/>
            <a:r>
              <a:rPr lang="" altLang="en-US"/>
              <a:t>Joint Fitness (J</a:t>
            </a:r>
            <a:r>
              <a:rPr lang="" altLang="en-US" baseline="-25000"/>
              <a:t>F</a:t>
            </a:r>
            <a:r>
              <a:rPr lang="" altLang="en-US"/>
              <a:t>)</a:t>
            </a:r>
            <a:endParaRPr lang="" altLang="en-US"/>
          </a:p>
          <a:p>
            <a:pPr lvl="0"/>
            <a:endParaRPr lang="" altLang="en-US"/>
          </a:p>
          <a:p>
            <a:pPr lvl="0"/>
            <a:endParaRPr lang="" altLang="en-US"/>
          </a:p>
          <a:p>
            <a:pPr marL="457200" lvl="1" indent="0">
              <a:buNone/>
            </a:pPr>
            <a:r>
              <a:rPr lang="" altLang="en-US"/>
              <a:t>=&gt;|C||F | + 1 outputs per RoI (?)</a:t>
            </a:r>
            <a:endParaRPr lang="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072D738-50EA-4C2E-8DC5-CB3545ED9702}" type="slidenum">
              <a:rPr lang="en-US" smtClean="0"/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4605" y="3438525"/>
            <a:ext cx="4518025" cy="9556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en-US">
                <a:sym typeface="+mn-ea"/>
              </a:rPr>
              <a:t>Fitness NMS (</a:t>
            </a:r>
            <a:r>
              <a:rPr lang="" altLang="en-US">
                <a:sym typeface="+mn-ea"/>
              </a:rPr>
              <a:t>4</a:t>
            </a:r>
            <a:r>
              <a:rPr lang="en-US" altLang="en-US">
                <a:sym typeface="+mn-ea"/>
              </a:rPr>
              <a:t>/)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" altLang="en-US"/>
              <a:t>Fitness NMS vs NMS</a:t>
            </a:r>
            <a:endParaRPr lang="" altLang="en-US"/>
          </a:p>
          <a:p>
            <a:endParaRPr lang="" altLang="en-US"/>
          </a:p>
          <a:p>
            <a:endParaRPr lang="" altLang="en-US"/>
          </a:p>
          <a:p>
            <a:endParaRPr lang="" altLang="en-US"/>
          </a:p>
          <a:p>
            <a:endParaRPr lang="" altLang="en-US"/>
          </a:p>
          <a:p>
            <a:r>
              <a:rPr lang="" altLang="en-US"/>
              <a:t>FitnessNMS w/ and w/o SoftNMS</a:t>
            </a:r>
            <a:endParaRPr lang="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072D738-50EA-4C2E-8DC5-CB3545ED9702}" type="slidenum">
              <a:rPr lang="en-US" smtClean="0"/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1305" y="1224280"/>
            <a:ext cx="5773420" cy="1651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1595" y="727710"/>
            <a:ext cx="5683250" cy="33115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35" y="3495040"/>
            <a:ext cx="5939790" cy="2641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3711</Words>
  <Application>WPS Presentation</Application>
  <PresentationFormat>Widescreen</PresentationFormat>
  <Paragraphs>199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7" baseType="lpstr">
      <vt:lpstr>Arial</vt:lpstr>
      <vt:lpstr>SimSun</vt:lpstr>
      <vt:lpstr>Wingdings</vt:lpstr>
      <vt:lpstr>Calibri</vt:lpstr>
      <vt:lpstr>Tahoma</vt:lpstr>
      <vt:lpstr>Gubbi</vt:lpstr>
      <vt:lpstr>굴림</vt:lpstr>
      <vt:lpstr>Baekmuk Batang</vt:lpstr>
      <vt:lpstr>Wingdings 3</vt:lpstr>
      <vt:lpstr>Malgun Gothic</vt:lpstr>
      <vt:lpstr>微软雅黑</vt:lpstr>
      <vt:lpstr>Droid Sans Fallback</vt:lpstr>
      <vt:lpstr>Arial Unicode MS</vt:lpstr>
      <vt:lpstr>Noto Sans CJK JP</vt:lpstr>
      <vt:lpstr>Times New Roman</vt:lpstr>
      <vt:lpstr>东文宋体</vt:lpstr>
      <vt:lpstr>AR PL KaitiM GB</vt:lpstr>
      <vt:lpstr>Office Theme</vt:lpstr>
      <vt:lpstr>Improving Object Localization with Fitness NMS and Bounded IoU Loss Lachlan Tychsen-Smith, Lars Petersson CSIRO (Data61), CSIRO-Synergy Building, Acton, ACT, 2601 (data61.csiro.au) CVPR 2018</vt:lpstr>
      <vt:lpstr>Introduction</vt:lpstr>
      <vt:lpstr>DeNet</vt:lpstr>
      <vt:lpstr>DeNet</vt:lpstr>
      <vt:lpstr>DeNet</vt:lpstr>
      <vt:lpstr>Fitness NMS</vt:lpstr>
      <vt:lpstr>Fitness NMS</vt:lpstr>
      <vt:lpstr>Fitness NMS</vt:lpstr>
      <vt:lpstr>PowerPoint 演示文稿</vt:lpstr>
      <vt:lpstr>PowerPoint 演示文稿</vt:lpstr>
      <vt:lpstr>PowerPoint 演示文稿</vt:lpstr>
      <vt:lpstr>Bounded IoU Loss (1/)</vt:lpstr>
      <vt:lpstr>Bounded IoU Loss (1/)</vt:lpstr>
      <vt:lpstr>PowerPoint 演示文稿</vt:lpstr>
      <vt:lpstr>PowerPoint 演示文稿</vt:lpstr>
      <vt:lpstr>PowerPoint 演示文稿</vt:lpstr>
      <vt:lpstr>Conclusions</vt:lpstr>
      <vt:lpstr>PowerPoint 演示文稿</vt:lpstr>
      <vt:lpstr>SoftNMS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Hoang Van Thanh</dc:creator>
  <cp:lastModifiedBy>thanh</cp:lastModifiedBy>
  <cp:revision>2008</cp:revision>
  <dcterms:created xsi:type="dcterms:W3CDTF">2019-04-17T04:11:41Z</dcterms:created>
  <dcterms:modified xsi:type="dcterms:W3CDTF">2019-04-17T04:11:41Z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1033-11.1.0.8372</vt:lpwstr>
  </property>
</Properties>
</file>