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256" r:id="rId2"/>
    <p:sldId id="549" r:id="rId3"/>
    <p:sldId id="590" r:id="rId4"/>
    <p:sldId id="630" r:id="rId5"/>
    <p:sldId id="629" r:id="rId6"/>
    <p:sldId id="631" r:id="rId7"/>
    <p:sldId id="632" r:id="rId8"/>
    <p:sldId id="633" r:id="rId9"/>
    <p:sldId id="634" r:id="rId10"/>
    <p:sldId id="635" r:id="rId11"/>
    <p:sldId id="636" r:id="rId12"/>
    <p:sldId id="621" r:id="rId13"/>
    <p:sldId id="637" r:id="rId14"/>
    <p:sldId id="638" r:id="rId15"/>
    <p:sldId id="639" r:id="rId16"/>
    <p:sldId id="566" r:id="rId17"/>
    <p:sldId id="518" r:id="rId18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B13"/>
    <a:srgbClr val="0066FF"/>
    <a:srgbClr val="FF0000"/>
    <a:srgbClr val="00CC00"/>
    <a:srgbClr val="FF7C80"/>
    <a:srgbClr val="FFCF01"/>
    <a:srgbClr val="FFEA93"/>
    <a:srgbClr val="FFDE53"/>
    <a:srgbClr val="FFD52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5449" autoAdjust="0"/>
  </p:normalViewPr>
  <p:slideViewPr>
    <p:cSldViewPr>
      <p:cViewPr>
        <p:scale>
          <a:sx n="130" d="100"/>
          <a:sy n="130" d="100"/>
        </p:scale>
        <p:origin x="9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06" y="-102"/>
      </p:cViewPr>
      <p:guideLst>
        <p:guide orient="horz" pos="216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47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47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AB622C9-3031-4901-856C-DAA55472EE4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188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47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268942"/>
            <a:ext cx="7437120" cy="30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47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7EDDCA5-CA27-4D2D-B5DD-AB5444AF7B8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7605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9pPr>
          </a:lstStyle>
          <a:p>
            <a:pPr eaLnBrk="1" hangingPunct="1"/>
            <a:fld id="{3F67F69C-A434-4E7C-A02C-39C4F8A40E9B}" type="slidenum">
              <a:rPr lang="ko-KR" alt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altLang="ko-KR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5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ymbolmark01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91038"/>
            <a:ext cx="243998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5300" y="3933825"/>
            <a:ext cx="8153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ko-KR" altLang="en-US" b="1">
              <a:latin typeface="Arial Narrow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gray">
          <a:xfrm>
            <a:off x="0" y="263683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2725" y="3860800"/>
            <a:ext cx="8718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kumimoji="1" lang="ko-KR" altLang="en-US" b="1">
              <a:latin typeface="Microsoft Sans Serif" pitchFamily="34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625" y="981075"/>
            <a:ext cx="8718550" cy="1466850"/>
          </a:xfrm>
          <a:noFill/>
        </p:spPr>
        <p:txBody>
          <a:bodyPr lIns="91440" tIns="45720" rIns="91440" bIns="45720" anchor="b" anchorCtr="0"/>
          <a:lstStyle>
            <a:lvl1pPr>
              <a:defRPr sz="3600" b="1">
                <a:ea typeface="휴먼명조" pitchFamily="2" charset="-127"/>
              </a:defRPr>
            </a:lvl1pPr>
          </a:lstStyle>
          <a:p>
            <a:r>
              <a:rPr lang="en-US" altLang="ko-KR"/>
              <a:t>Master </a:t>
            </a:r>
            <a:endParaRPr lang="ko-KR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625" y="2852738"/>
            <a:ext cx="8718550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en-US" altLang="ko-KR"/>
              <a:t>Master second subjective </a:t>
            </a:r>
            <a:endParaRPr lang="ko-KR" altLang="en-US"/>
          </a:p>
          <a:p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819400" y="5943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D4CE4EC1-7D2C-4722-B705-0159C9A71A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33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7212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0426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7630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21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850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07848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4785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2177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35090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5360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700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10800" rIns="18000" bIns="10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547688"/>
            <a:ext cx="86423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Master </a:t>
            </a:r>
            <a:endParaRPr lang="ko-KR" altLang="en-US"/>
          </a:p>
          <a:p>
            <a:pPr lvl="1"/>
            <a:r>
              <a:rPr lang="en-US" altLang="ko-KR"/>
              <a:t>Master </a:t>
            </a:r>
          </a:p>
          <a:p>
            <a:pPr lvl="2"/>
            <a:r>
              <a:rPr lang="en-US" altLang="ko-KR"/>
              <a:t>Master</a:t>
            </a:r>
            <a:endParaRPr lang="ko-KR" altLang="en-US"/>
          </a:p>
          <a:p>
            <a:pPr lvl="3"/>
            <a:r>
              <a:rPr lang="en-US" altLang="ko-KR"/>
              <a:t>Master</a:t>
            </a:r>
            <a:endParaRPr lang="ko-KR" altLang="en-US"/>
          </a:p>
          <a:p>
            <a:pPr lvl="4"/>
            <a:r>
              <a:rPr lang="en-US" altLang="ko-KR"/>
              <a:t>Master</a:t>
            </a:r>
            <a:endParaRPr lang="ko-KR" altLang="en-US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2954338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4CDB32C-C93B-4F6F-9B05-50719B2431A9}" type="slidenum">
              <a:rPr lang="ko-KR" altLang="en-US" sz="1400"/>
              <a:pPr algn="r"/>
              <a:t>‹#›</a:t>
            </a:fld>
            <a:endParaRPr lang="en-US" altLang="ko-KR" sz="1400"/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6804025" y="6453188"/>
            <a:ext cx="2339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1030" name="Picture 13" descr="logotype02"/>
          <p:cNvPicPr>
            <a:picLocks noChangeAspect="1" noChangeArrowheads="1"/>
          </p:cNvPicPr>
          <p:nvPr userDrawn="1"/>
        </p:nvPicPr>
        <p:blipFill>
          <a:blip r:embed="rId14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6694" r="7889" b="26613"/>
          <a:stretch>
            <a:fillRect/>
          </a:stretch>
        </p:blipFill>
        <p:spPr bwMode="auto">
          <a:xfrm>
            <a:off x="611188" y="6597650"/>
            <a:ext cx="23050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logo"/>
          <p:cNvPicPr>
            <a:picLocks noChangeAspect="1" noChangeArrowheads="1"/>
          </p:cNvPicPr>
          <p:nvPr userDrawn="1"/>
        </p:nvPicPr>
        <p:blipFill>
          <a:blip r:embed="rId1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34925" y="6453188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4"/>
          <p:cNvSpPr>
            <a:spLocks noChangeArrowheads="1"/>
          </p:cNvSpPr>
          <p:nvPr/>
        </p:nvSpPr>
        <p:spPr bwMode="gray">
          <a:xfrm>
            <a:off x="0" y="6351588"/>
            <a:ext cx="9144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gray">
          <a:xfrm>
            <a:off x="0" y="53498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pic>
        <p:nvPicPr>
          <p:cNvPr id="1034" name="Picture 17" descr="symbolmark01"/>
          <p:cNvPicPr>
            <a:picLocks noChangeAspect="1" noChangeArrowheads="1"/>
          </p:cNvPicPr>
          <p:nvPr userDrawn="1"/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0"/>
            <a:ext cx="539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  <p:sldLayoutId id="2147484851" r:id="rId12"/>
  </p:sldLayoutIdLst>
  <p:txStyles>
    <p:titleStyle>
      <a:lvl1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2pPr>
      <a:lvl3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3pPr>
      <a:lvl4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4pPr>
      <a:lvl5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5pPr>
      <a:lvl6pPr marL="4572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6pPr>
      <a:lvl7pPr marL="9144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7pPr>
      <a:lvl8pPr marL="13716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8pPr>
      <a:lvl9pPr marL="18288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Blip>
          <a:blip r:embed="rId17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Blip>
          <a:blip r:embed="rId17"/>
        </a:buBlip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708920"/>
            <a:ext cx="8718550" cy="1862137"/>
          </a:xfrm>
        </p:spPr>
        <p:txBody>
          <a:bodyPr/>
          <a:lstStyle/>
          <a:p>
            <a:pPr eaLnBrk="1" latinLnBrk="0" hangingPunct="1"/>
            <a:r>
              <a:rPr lang="pt-BR" altLang="zh-CN" sz="2000" b="0" dirty="0"/>
              <a:t>Weidong Min , Mengdan Fan, Xiaoguang Guo, and Qing Han</a:t>
            </a:r>
          </a:p>
          <a:p>
            <a:pPr eaLnBrk="1" latinLnBrk="0" hangingPunct="1"/>
            <a:r>
              <a:rPr lang="en-US" altLang="zh-CN" sz="1600" b="0" dirty="0"/>
              <a:t>IEEE Transactions on Intelligent Transportation Systems, Vol. 19, No. 1, Jan 2018 </a:t>
            </a:r>
          </a:p>
          <a:p>
            <a:pPr eaLnBrk="1" latinLnBrk="0" hangingPunct="1"/>
            <a:r>
              <a:rPr lang="en-US" altLang="zh-CN" sz="1800" b="0" dirty="0">
                <a:latin typeface="Cambria" pitchFamily="18" charset="0"/>
                <a:cs typeface="Microsoft Sans Serif" pitchFamily="34" charset="0"/>
              </a:rPr>
              <a:t>Presented by: </a:t>
            </a:r>
            <a:r>
              <a:rPr lang="en-US" altLang="ko-KR" sz="1800" b="0" dirty="0"/>
              <a:t>Yang Yu   </a:t>
            </a:r>
            <a:r>
              <a:rPr lang="en-US" altLang="zh-CN" sz="1800" b="0" dirty="0">
                <a:latin typeface="Cambria" pitchFamily="18" charset="0"/>
                <a:cs typeface="Microsoft Sans Serif" pitchFamily="34" charset="0"/>
              </a:rPr>
              <a:t>{yuyang@islab.ulsan.ac.kr}</a:t>
            </a:r>
          </a:p>
          <a:p>
            <a:pPr eaLnBrk="1" latinLnBrk="0" hangingPunct="1"/>
            <a:r>
              <a:rPr lang="en-US" altLang="ko-KR" sz="1800" b="0" dirty="0"/>
              <a:t>May. 26, 2018</a:t>
            </a:r>
          </a:p>
        </p:txBody>
      </p:sp>
      <p:sp>
        <p:nvSpPr>
          <p:cNvPr id="3075" name="Rectangle 1032"/>
          <p:cNvSpPr>
            <a:spLocks noGrp="1" noChangeArrowheads="1"/>
          </p:cNvSpPr>
          <p:nvPr>
            <p:ph type="ctrTitle"/>
          </p:nvPr>
        </p:nvSpPr>
        <p:spPr>
          <a:xfrm>
            <a:off x="251520" y="1124744"/>
            <a:ext cx="8718550" cy="146685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0D0D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latinLnBrk="0"/>
            <a:r>
              <a:rPr lang="en-US" altLang="zh-CN" sz="2800" b="0" dirty="0"/>
              <a:t>A New Approach to Track Multiple Vehicles With</a:t>
            </a:r>
            <a:br>
              <a:rPr lang="en-US" altLang="zh-CN" sz="2800" b="0" dirty="0"/>
            </a:br>
            <a:r>
              <a:rPr lang="en-US" altLang="zh-CN" sz="2800" b="0" dirty="0"/>
              <a:t>the Combination of Robust Detection and</a:t>
            </a:r>
            <a:br>
              <a:rPr lang="en-US" altLang="zh-CN" sz="2800" b="0" dirty="0"/>
            </a:br>
            <a:r>
              <a:rPr lang="en-US" altLang="zh-CN" sz="2800" b="0" dirty="0"/>
              <a:t>Two Classifiers</a:t>
            </a:r>
            <a:br>
              <a:rPr lang="en-US" altLang="zh-CN" sz="2800" b="0" dirty="0"/>
            </a:br>
            <a:endParaRPr lang="en-US" altLang="ko-KR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CNN Classification Based on CNN Feature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9129045" cy="5564088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Possible false detection.</a:t>
            </a:r>
          </a:p>
          <a:p>
            <a:pPr latinLnBrk="0"/>
            <a:r>
              <a:rPr lang="en-US" altLang="zh-CN" sz="2400" dirty="0"/>
              <a:t>CNN -- High accuracy, time-consuming.</a:t>
            </a:r>
          </a:p>
          <a:p>
            <a:pPr latinLnBrk="0"/>
            <a:r>
              <a:rPr lang="en-US" altLang="zh-CN" sz="2400" dirty="0"/>
              <a:t>Most reliable tracking rectangle.</a:t>
            </a:r>
          </a:p>
          <a:p>
            <a:pPr lvl="1" latinLnBrk="0"/>
            <a:r>
              <a:rPr lang="en-US" altLang="zh-CN" sz="2000" dirty="0"/>
              <a:t>1) CNN feature --extract from vehicle samples and negative samples.</a:t>
            </a:r>
          </a:p>
          <a:p>
            <a:pPr lvl="1" latinLnBrk="0"/>
            <a:r>
              <a:rPr lang="en-US" altLang="zh-CN" sz="2000" dirty="0"/>
              <a:t>2) Train CNN classifier.</a:t>
            </a:r>
          </a:p>
          <a:p>
            <a:pPr lvl="1" latinLnBrk="0"/>
            <a:r>
              <a:rPr lang="en-US" altLang="zh-CN" sz="2000" dirty="0"/>
              <a:t>3) Connecting regions with confidence level between </a:t>
            </a:r>
            <a:r>
              <a:rPr lang="en-US" altLang="zh-CN" sz="2000" dirty="0" err="1"/>
              <a:t>Tmin</a:t>
            </a:r>
            <a:r>
              <a:rPr lang="en-US" altLang="zh-CN" sz="2000" dirty="0"/>
              <a:t> and </a:t>
            </a:r>
            <a:r>
              <a:rPr lang="en-US" altLang="zh-CN" sz="2000" dirty="0" err="1"/>
              <a:t>Tmax</a:t>
            </a:r>
            <a:r>
              <a:rPr lang="en-US" altLang="zh-CN" sz="2000" dirty="0"/>
              <a:t> are classified by the CNN. </a:t>
            </a:r>
          </a:p>
        </p:txBody>
      </p:sp>
    </p:spTree>
    <p:extLst>
      <p:ext uri="{BB962C8B-B14F-4D97-AF65-F5344CB8AC3E}">
        <p14:creationId xmlns:p14="http://schemas.microsoft.com/office/powerpoint/2010/main" val="156853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Vehicles Tracking Based on Region Matching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Vehicle occlusion causes loss of tracking rectangle and vehicle label drift</a:t>
            </a:r>
            <a:r>
              <a:rPr lang="en-US" altLang="zh-CN" sz="2000" dirty="0"/>
              <a:t>. </a:t>
            </a:r>
          </a:p>
          <a:p>
            <a:pPr latinLnBrk="0"/>
            <a:r>
              <a:rPr lang="en-US" altLang="zh-CN" sz="2400" dirty="0"/>
              <a:t>Region matching method--analyze connected region of tracking rectangles.</a:t>
            </a:r>
          </a:p>
          <a:p>
            <a:pPr lvl="1" latinLnBrk="0"/>
            <a:r>
              <a:rPr lang="en-US" altLang="zh-CN" sz="2000" dirty="0"/>
              <a:t>1) History vehicle table Old-list -- Oi , detected vehicles.</a:t>
            </a:r>
          </a:p>
          <a:p>
            <a:pPr lvl="1" latinLnBrk="0"/>
            <a:r>
              <a:rPr lang="en-US" altLang="zh-CN" sz="2000" dirty="0"/>
              <a:t>2) New vehicle table New-list -- Ni , current frame detecting vehicle tracking rectangle. </a:t>
            </a:r>
          </a:p>
          <a:p>
            <a:pPr lvl="1" latinLnBrk="0"/>
            <a:r>
              <a:rPr lang="en-US" altLang="zh-CN" sz="2000" dirty="0"/>
              <a:t>3) Observation vehicle table Current-list -- Ci , observed vehicle tracking rectangle. Multiple vehicles tracking is matching process between Ni and Oi .</a:t>
            </a:r>
          </a:p>
          <a:p>
            <a:pPr lvl="1" latinLnBrk="0"/>
            <a:r>
              <a:rPr lang="en-US" altLang="zh-CN" sz="2000" dirty="0"/>
              <a:t>4) </a:t>
            </a:r>
            <a:r>
              <a:rPr lang="en-US" altLang="zh-CN" sz="2000" dirty="0" err="1"/>
              <a:t>Calculat</a:t>
            </a:r>
            <a:r>
              <a:rPr lang="en-US" altLang="zh-CN" sz="2000" dirty="0"/>
              <a:t> matching degree of Ni and Oi . </a:t>
            </a:r>
          </a:p>
          <a:p>
            <a:pPr lvl="1" latinLnBrk="0"/>
            <a:r>
              <a:rPr lang="en-US" altLang="zh-CN" sz="2000" dirty="0"/>
              <a:t>5) Traversing New-list and Old-list and updating the Current-list and Old-list.</a:t>
            </a:r>
          </a:p>
        </p:txBody>
      </p:sp>
    </p:spTree>
    <p:extLst>
      <p:ext uri="{BB962C8B-B14F-4D97-AF65-F5344CB8AC3E}">
        <p14:creationId xmlns:p14="http://schemas.microsoft.com/office/powerpoint/2010/main" val="346512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(1/4)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Qualitative Analysis of Multiple Vehicles Detection</a:t>
            </a:r>
            <a:r>
              <a:rPr lang="en-US" sz="2400" dirty="0"/>
              <a:t>.</a:t>
            </a:r>
          </a:p>
          <a:p>
            <a:pPr lvl="1" latinLnBrk="0"/>
            <a:r>
              <a:rPr lang="en-US" sz="2000" dirty="0"/>
              <a:t>(a) to (f) : original image, true value map</a:t>
            </a:r>
            <a:r>
              <a:rPr lang="en-US" altLang="zh-CN" sz="2000" dirty="0"/>
              <a:t>, </a:t>
            </a:r>
            <a:r>
              <a:rPr lang="en-US" sz="2000" dirty="0"/>
              <a:t>detection results of GMM, LBP-OTSU, ViBe and improved ViBe.</a:t>
            </a:r>
          </a:p>
          <a:p>
            <a:pPr lvl="1" latinLnBrk="0"/>
            <a:r>
              <a:rPr lang="en-US" sz="2000" dirty="0"/>
              <a:t>Effectively eliminates ghost shadows.</a:t>
            </a:r>
          </a:p>
          <a:p>
            <a:pPr lvl="1" latinLnBrk="0"/>
            <a:r>
              <a:rPr lang="en-US" sz="2000" dirty="0"/>
              <a:t>Less false detected pixels.</a:t>
            </a:r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F8932E-8AEF-440E-A143-DA4090FBC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2" y="3284984"/>
            <a:ext cx="4536504" cy="23990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FBF13B6-2B29-428A-B739-011E0B36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524" y="3267542"/>
            <a:ext cx="4536504" cy="246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(2/4)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Qualitative Analysis of Multiple Vehicles Tracking</a:t>
            </a:r>
            <a:r>
              <a:rPr lang="en-US" sz="2400" dirty="0"/>
              <a:t>.</a:t>
            </a:r>
          </a:p>
          <a:p>
            <a:pPr lvl="1" latinLnBrk="0"/>
            <a:r>
              <a:rPr lang="en-US" sz="2000" dirty="0"/>
              <a:t>Vehicles moving from separation to occlusion situation.</a:t>
            </a:r>
          </a:p>
          <a:p>
            <a:pPr lvl="1" latinLnBrk="0"/>
            <a:r>
              <a:rPr lang="en-US" sz="2000" dirty="0"/>
              <a:t>Robustness to avoid interference and occlusion of vehicles</a:t>
            </a:r>
          </a:p>
          <a:p>
            <a:pPr latinLnBrk="0"/>
            <a:endParaRPr lang="en-US" sz="2400" dirty="0"/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028098-746B-422A-8E17-440AB21DE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64" y="1786363"/>
            <a:ext cx="3484836" cy="23306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A50088C-F926-49C7-BFE6-14B26577E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786363"/>
            <a:ext cx="3226269" cy="24123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22D67B0-FD3C-4E9D-BD65-5C117F381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66" y="4234526"/>
            <a:ext cx="3294832" cy="24581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AC39503-16C3-4803-98D4-EC7AE8926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800" y="4250343"/>
            <a:ext cx="3484836" cy="24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6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(3/4)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533400"/>
            <a:ext cx="9129045" cy="586740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Quantitative Analysis of Multiple Vehicles Detection</a:t>
            </a:r>
            <a:r>
              <a:rPr lang="en-US" sz="2400" dirty="0"/>
              <a:t>.</a:t>
            </a:r>
          </a:p>
          <a:p>
            <a:pPr lvl="1" latinLnBrk="0"/>
            <a:r>
              <a:rPr lang="en-US" sz="2000" dirty="0"/>
              <a:t>Average ROC (receiver operating characteristic curve) of object detection methods on standard dataset and </a:t>
            </a:r>
            <a:r>
              <a:rPr lang="en-US" altLang="zh-CN" sz="2000" dirty="0"/>
              <a:t>self-collected dataset.</a:t>
            </a:r>
          </a:p>
          <a:p>
            <a:pPr lvl="1" latinLnBrk="0"/>
            <a:r>
              <a:rPr lang="en-US" altLang="zh-CN" sz="2000" dirty="0"/>
              <a:t>Each point reflects the susceptibility to the same signal stimulus</a:t>
            </a:r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marL="0" indent="0" latinLnBrk="0">
              <a:buNone/>
            </a:pPr>
            <a:endParaRPr lang="en-US" sz="2400" dirty="0"/>
          </a:p>
          <a:p>
            <a:pPr lvl="1" latinLnBrk="0"/>
            <a:r>
              <a:rPr lang="en-US" sz="2000" dirty="0"/>
              <a:t> Average ROC of foreground detection methods on videos.</a:t>
            </a:r>
          </a:p>
          <a:p>
            <a:pPr latinLnBrk="0"/>
            <a:endParaRPr lang="en-US" sz="2400" dirty="0"/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134FD9-440E-4C53-954B-8110DFC1B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67" y="2132856"/>
            <a:ext cx="2501261" cy="19515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2FC3EB-234E-40EA-8D3A-A5BC9A0FF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234" y="2132856"/>
            <a:ext cx="2428106" cy="19299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FD15F13-BC51-4997-8C9C-9A65028B2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63" y="4638956"/>
            <a:ext cx="2501261" cy="19972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95E03D-53F7-46F6-AB4F-2A11342CC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333" y="4680492"/>
            <a:ext cx="3050669" cy="17461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C4EB2EA-9A7D-4773-A9CF-79855B7D1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193" y="2024246"/>
            <a:ext cx="2180952" cy="5047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FA74A6C-AD80-4907-8E79-91406B4BF0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855" y="2496169"/>
            <a:ext cx="1485714" cy="4666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610898E-E89F-42B7-9A91-19F764DE5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0756" y="3053478"/>
            <a:ext cx="1696397" cy="14622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275A19B-DDDB-408D-AAD7-F85E686CE9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296" y="4665443"/>
            <a:ext cx="1791056" cy="14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04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(4/4)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Quantitative Analysis of Multiple Vehicles Tracking</a:t>
            </a:r>
            <a:r>
              <a:rPr lang="en-US" sz="2400" dirty="0"/>
              <a:t>.</a:t>
            </a:r>
          </a:p>
          <a:p>
            <a:pPr lvl="1" latinLnBrk="0"/>
            <a:r>
              <a:rPr lang="en-US" altLang="zh-CN" sz="2000" dirty="0"/>
              <a:t>Tracking error of tracking algorithms on Highway video and Fountain video.</a:t>
            </a:r>
            <a:endParaRPr lang="en-US" sz="2000" dirty="0"/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9D431F-702A-4C22-BFC3-1D1213918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567339"/>
            <a:ext cx="3492972" cy="21619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343BA9-1CDA-4D34-9809-26513821A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488981"/>
            <a:ext cx="3492973" cy="22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6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  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Track multiple vehicles with combination of robust detection and two classifiers. </a:t>
            </a:r>
          </a:p>
          <a:p>
            <a:pPr latinLnBrk="0"/>
            <a:r>
              <a:rPr lang="en-US" sz="2400" dirty="0"/>
              <a:t>Improved ViBe for robust and accurate detection of multiple vehicles. Restrains dynamic noise and removes the ghost shadows and object’s residual shadows.</a:t>
            </a:r>
          </a:p>
          <a:p>
            <a:pPr latinLnBrk="0"/>
            <a:r>
              <a:rPr lang="en-US" sz="2400" dirty="0"/>
              <a:t>Two classifiers to attack the problem of failure to track vehicles with occlusions. It has time efficiency advantage of SVM and high accuracy advantage of CNN.</a:t>
            </a:r>
          </a:p>
          <a:p>
            <a:pPr latinLnBrk="0"/>
            <a:r>
              <a:rPr lang="en-US" sz="2400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5646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attention!</a:t>
            </a:r>
          </a:p>
        </p:txBody>
      </p:sp>
    </p:spTree>
    <p:extLst>
      <p:ext uri="{BB962C8B-B14F-4D97-AF65-F5344CB8AC3E}">
        <p14:creationId xmlns:p14="http://schemas.microsoft.com/office/powerpoint/2010/main" val="410794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9129045" cy="5564088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Track multiple vehicles with the combination of robust detection and two classifiers.</a:t>
            </a:r>
          </a:p>
          <a:p>
            <a:pPr latinLnBrk="0"/>
            <a:r>
              <a:rPr lang="en-US" sz="2400" dirty="0"/>
              <a:t>Multiple vehicles detection: Grayscale spatial information to build dictionary of pixel life length </a:t>
            </a:r>
          </a:p>
          <a:p>
            <a:pPr lvl="1" latinLnBrk="0"/>
            <a:r>
              <a:rPr lang="en-US" sz="2000" dirty="0"/>
              <a:t>Remove ghost shadows and residual shadows.</a:t>
            </a:r>
          </a:p>
          <a:p>
            <a:pPr latinLnBrk="0"/>
            <a:r>
              <a:rPr lang="en-US" sz="2400" dirty="0"/>
              <a:t>Classify tracking rectangles with confidence values by local binary pattern (LBP) with SVM classifier, then using CNN for the second time to remove interference areas. </a:t>
            </a:r>
          </a:p>
          <a:p>
            <a:pPr lvl="1" latinLnBrk="0"/>
            <a:r>
              <a:rPr lang="en-US" altLang="zh-CN" sz="2000" dirty="0"/>
              <a:t>Resolve vehicle occlusion.</a:t>
            </a:r>
            <a:endParaRPr lang="en-US" sz="2000" dirty="0"/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186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3D5B308-26B5-4900-B9E2-6CD2C89CA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43" y="3510744"/>
            <a:ext cx="6782598" cy="3347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Improved ViBe Method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000" dirty="0"/>
              <a:t>Visual Background Extractor. Samples-based background subtraction.</a:t>
            </a:r>
          </a:p>
          <a:p>
            <a:pPr latinLnBrk="0"/>
            <a:r>
              <a:rPr lang="en-US" altLang="zh-CN" sz="2000" dirty="0"/>
              <a:t>Random selection and neighborhood propagation--establish and update template. Life length dictionary is used to save the time information of the foreground.</a:t>
            </a:r>
          </a:p>
          <a:p>
            <a:pPr lvl="1" latinLnBrk="0"/>
            <a:r>
              <a:rPr lang="en-US" altLang="zh-CN" sz="1800" dirty="0"/>
              <a:t>1. Background template definition.</a:t>
            </a:r>
          </a:p>
          <a:p>
            <a:pPr lvl="1" latinLnBrk="0"/>
            <a:r>
              <a:rPr lang="en-US" altLang="zh-CN" sz="1800" dirty="0"/>
              <a:t>2. Template initialization. Randomly selected pixel from neighborhood -- background sample</a:t>
            </a:r>
          </a:p>
          <a:p>
            <a:pPr lvl="1" latinLnBrk="0"/>
            <a:r>
              <a:rPr lang="en-US" altLang="zh-CN" sz="1800" dirty="0"/>
              <a:t>3. Foreground detection. Gray difference.</a:t>
            </a:r>
          </a:p>
          <a:p>
            <a:pPr lvl="1" latinLnBrk="0"/>
            <a:r>
              <a:rPr lang="en-US" altLang="zh-CN" sz="1800" dirty="0"/>
              <a:t>4. Background updating. Randomly update sample and neighborhood</a:t>
            </a:r>
          </a:p>
          <a:p>
            <a:pPr lvl="1" latinLnBrk="0"/>
            <a:endParaRPr lang="en-US" altLang="zh-CN" sz="2000" dirty="0"/>
          </a:p>
          <a:p>
            <a:pPr lvl="1" latinLnBrk="0"/>
            <a:endParaRPr lang="en-US" altLang="zh-CN" sz="2000" dirty="0"/>
          </a:p>
          <a:p>
            <a:pPr latinLnBrk="0"/>
            <a:endParaRPr lang="en-US" altLang="zh-CN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57FDE7-EDA9-40FD-B8D3-3AC70C2CB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50" y="2038107"/>
            <a:ext cx="2695238" cy="2952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CD793C3-7DB0-4EFB-B408-8A035A969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833" y="2614181"/>
            <a:ext cx="2961905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5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Reducing Ghost Shadows (1/2)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Combination of life cycle of pixels and random updating and neighborhood expansion. </a:t>
            </a:r>
          </a:p>
          <a:p>
            <a:pPr latinLnBrk="0"/>
            <a:r>
              <a:rPr lang="en-US" altLang="zh-CN" sz="2400" dirty="0"/>
              <a:t>Grayscale spatial information--build dictionary of pixel life length ----remove ghost shadows and residual shadows.</a:t>
            </a:r>
          </a:p>
          <a:p>
            <a:pPr latinLnBrk="0"/>
            <a:r>
              <a:rPr lang="en-US" altLang="zh-CN" sz="2400" dirty="0"/>
              <a:t>Advantage: </a:t>
            </a:r>
          </a:p>
          <a:p>
            <a:pPr lvl="1" latinLnBrk="0"/>
            <a:r>
              <a:rPr lang="en-US" altLang="zh-CN" sz="2000" dirty="0"/>
              <a:t>Remove misjudgment area </a:t>
            </a:r>
          </a:p>
          <a:p>
            <a:pPr lvl="1" latinLnBrk="0"/>
            <a:r>
              <a:rPr lang="en-US" altLang="zh-CN" sz="2000" dirty="0"/>
              <a:t>Fast speed and low complexity.  </a:t>
            </a:r>
          </a:p>
          <a:p>
            <a:pPr latinLnBrk="0"/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74217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Reducing Ghost Shadows (2/2)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000" dirty="0"/>
              <a:t>Detection results of dataset PETS2009. Ghost shadows are labeled with red rectangles. Suppress ghost effectively.</a:t>
            </a:r>
            <a:endParaRPr lang="en-US" altLang="zh-CN" sz="1800" dirty="0"/>
          </a:p>
          <a:p>
            <a:pPr lvl="1" latinLnBrk="0"/>
            <a:endParaRPr lang="en-US" altLang="zh-CN" sz="2000" dirty="0"/>
          </a:p>
          <a:p>
            <a:pPr latinLnBrk="0"/>
            <a:endParaRPr lang="en-US" altLang="zh-CN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721EEF-48A0-4C00-B2C4-00F9FFAB6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47" y="1268760"/>
            <a:ext cx="5150620" cy="30280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26F562A-8112-450B-A85C-84C6C84EC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42" y="4278199"/>
            <a:ext cx="5895694" cy="25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9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Dynamic Threshold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000" dirty="0"/>
              <a:t>Fixed threshold is unstable in scenes with changes. </a:t>
            </a:r>
          </a:p>
          <a:p>
            <a:pPr latinLnBrk="0"/>
            <a:r>
              <a:rPr lang="en-US" altLang="zh-CN" sz="2000" dirty="0"/>
              <a:t>OTSU -- calculate variance to find a suitable gray level. For image segmentation--minimize the probability of misclassification.</a:t>
            </a:r>
          </a:p>
          <a:p>
            <a:pPr lvl="1" latinLnBrk="0"/>
            <a:r>
              <a:rPr lang="en-US" altLang="zh-CN" sz="1800" dirty="0"/>
              <a:t>First frame of selecting sample is used as background frame to calculate  differential image. </a:t>
            </a:r>
          </a:p>
          <a:p>
            <a:pPr lvl="1" latinLnBrk="0"/>
            <a:r>
              <a:rPr lang="en-US" altLang="zh-CN" sz="1800" dirty="0"/>
              <a:t>Gray level--two categories. </a:t>
            </a:r>
          </a:p>
          <a:p>
            <a:pPr lvl="1" latinLnBrk="0"/>
            <a:r>
              <a:rPr lang="en-US" altLang="zh-CN" sz="1800" dirty="0"/>
              <a:t>The variance between the two categories </a:t>
            </a:r>
          </a:p>
          <a:p>
            <a:pPr lvl="1" latinLnBrk="0"/>
            <a:endParaRPr lang="en-US" altLang="zh-CN" sz="1800" dirty="0"/>
          </a:p>
          <a:p>
            <a:pPr lvl="1" latinLnBrk="0"/>
            <a:endParaRPr lang="en-US" altLang="zh-CN" sz="1800" dirty="0"/>
          </a:p>
          <a:p>
            <a:pPr lvl="1" latinLnBrk="0"/>
            <a:r>
              <a:rPr lang="en-US" altLang="zh-CN" sz="1800" dirty="0"/>
              <a:t>The optimal value of the inter-class variance t∗ is the optimal dynamic threshold after the whole image is traversed. </a:t>
            </a:r>
          </a:p>
          <a:p>
            <a:pPr marL="0" indent="0" latinLnBrk="0">
              <a:buNone/>
            </a:pPr>
            <a:endParaRPr lang="en-US" altLang="zh-CN" sz="2000" dirty="0"/>
          </a:p>
          <a:p>
            <a:pPr latinLnBrk="0"/>
            <a:r>
              <a:rPr lang="en-US" altLang="zh-CN" sz="2000" dirty="0"/>
              <a:t>Expansion and corrosion--eliminate thin objects, smooth boundaries and fill small holes.</a:t>
            </a:r>
          </a:p>
          <a:p>
            <a:pPr latinLnBrk="0"/>
            <a:r>
              <a:rPr lang="en-US" altLang="zh-CN" sz="2000" dirty="0"/>
              <a:t>Moving object contour. The holes of smaller density area are filled through image growth method.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9A5DA0-59C9-4C96-9208-323E762D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39" y="3177411"/>
            <a:ext cx="3161905" cy="333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88C053-10E2-4137-B730-170AE51DC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149080"/>
            <a:ext cx="2028571" cy="4380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D75ADD-CC2C-4E7D-B675-9F68F80111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38696" b="11110"/>
          <a:stretch/>
        </p:blipFill>
        <p:spPr>
          <a:xfrm>
            <a:off x="3851921" y="2356223"/>
            <a:ext cx="648072" cy="2285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3BB387-83A5-4720-86BE-5B73DAADF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260" y="2373075"/>
            <a:ext cx="1647619" cy="2761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45EB5BB-DAA7-4D14-B570-35DB69626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3" y="2356046"/>
            <a:ext cx="342857" cy="2285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C51F2AE-0FA0-4FD9-BE78-290AEF9813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603" t="11111"/>
          <a:stretch/>
        </p:blipFill>
        <p:spPr>
          <a:xfrm>
            <a:off x="4819452" y="2396884"/>
            <a:ext cx="268487" cy="2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3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Detect Multiple Vehicles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000" dirty="0"/>
              <a:t>Occlusion and interference causes wrong multiple vehicles tracking. </a:t>
            </a:r>
          </a:p>
          <a:p>
            <a:pPr latinLnBrk="0"/>
            <a:r>
              <a:rPr lang="en-US" altLang="zh-CN" sz="2000" dirty="0"/>
              <a:t>Two classifiers method</a:t>
            </a:r>
          </a:p>
          <a:p>
            <a:pPr lvl="1" latinLnBrk="0"/>
            <a:r>
              <a:rPr lang="en-US" altLang="zh-CN" sz="1800" dirty="0"/>
              <a:t>Time efficiency—SVM. </a:t>
            </a:r>
          </a:p>
          <a:p>
            <a:pPr lvl="1" latinLnBrk="0"/>
            <a:r>
              <a:rPr lang="en-US" altLang="zh-CN" sz="1800" dirty="0"/>
              <a:t>High accuracy --CNN.</a:t>
            </a:r>
          </a:p>
          <a:p>
            <a:pPr latinLnBrk="0"/>
            <a:r>
              <a:rPr lang="en-US" altLang="zh-CN" sz="2000" dirty="0"/>
              <a:t>Connected region matching algorithm --correlation analysis for the motion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0BFB03F-BAE9-4DF5-BCDD-41FB58FD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55877"/>
            <a:ext cx="8569520" cy="374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4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Extraction of Connected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Segmentation of binary foreground </a:t>
            </a:r>
          </a:p>
          <a:p>
            <a:pPr latinLnBrk="0"/>
            <a:r>
              <a:rPr lang="en-US" altLang="zh-CN" sz="2400" dirty="0"/>
              <a:t>Extraction of minimum enclosing rectangle</a:t>
            </a:r>
          </a:p>
          <a:p>
            <a:pPr latinLnBrk="0"/>
            <a:endParaRPr lang="en-US" altLang="zh-CN" sz="2400" dirty="0"/>
          </a:p>
          <a:p>
            <a:pPr lvl="1" latinLnBrk="0"/>
            <a:r>
              <a:rPr lang="en-US" altLang="zh-CN" sz="2000" dirty="0"/>
              <a:t>Connected region --same category of pixels connected. </a:t>
            </a:r>
          </a:p>
          <a:p>
            <a:pPr lvl="1" latinLnBrk="0"/>
            <a:endParaRPr lang="en-US" altLang="zh-CN" sz="2000" dirty="0"/>
          </a:p>
          <a:p>
            <a:pPr lvl="1" latinLnBrk="0"/>
            <a:endParaRPr lang="en-US" altLang="zh-CN" sz="2000" dirty="0"/>
          </a:p>
          <a:p>
            <a:pPr lvl="1" latinLnBrk="0"/>
            <a:endParaRPr lang="en-US" altLang="zh-CN" sz="2000" dirty="0"/>
          </a:p>
          <a:p>
            <a:pPr marL="457200" lvl="1" indent="0" latinLnBrk="0">
              <a:buNone/>
            </a:pPr>
            <a:endParaRPr lang="en-US" altLang="zh-CN" sz="2000" dirty="0"/>
          </a:p>
          <a:p>
            <a:pPr lvl="1" latinLnBrk="0"/>
            <a:r>
              <a:rPr lang="en-US" altLang="zh-CN" sz="2000" dirty="0"/>
              <a:t>Double scan method --scan foreground image according to the relation between adjacent 8 neighborhood pixels. .</a:t>
            </a:r>
          </a:p>
          <a:p>
            <a:pPr lvl="2" latinLnBrk="0"/>
            <a:r>
              <a:rPr lang="en-US" altLang="zh-CN" sz="1800" dirty="0"/>
              <a:t>Different location label are assigned. Normalize.</a:t>
            </a:r>
          </a:p>
          <a:p>
            <a:pPr lvl="2" latinLnBrk="0"/>
            <a:r>
              <a:rPr lang="en-US" altLang="zh-CN" sz="1800" dirty="0"/>
              <a:t>Classify pixels with same relationship.</a:t>
            </a:r>
          </a:p>
          <a:p>
            <a:pPr lvl="2" latinLnBrk="0"/>
            <a:r>
              <a:rPr lang="en-US" altLang="zh-CN" sz="1800" dirty="0"/>
              <a:t>Small connected regions are removed.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6A61B2C-C39C-4348-9EDF-7B35028E3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19"/>
          <a:stretch/>
        </p:blipFill>
        <p:spPr>
          <a:xfrm>
            <a:off x="1979712" y="2420888"/>
            <a:ext cx="4032448" cy="137316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F986F25-1226-481E-BB5D-8D5B117C4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620688"/>
            <a:ext cx="1944216" cy="13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SVM Classification Based on LBP Feature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LBP --rotation invariance and gray invariance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vl="1" latinLnBrk="0"/>
            <a:r>
              <a:rPr lang="en-US" altLang="zh-CN" sz="2000" dirty="0"/>
              <a:t>(01111100)</a:t>
            </a:r>
            <a:r>
              <a:rPr lang="en-US" altLang="zh-CN" sz="800" dirty="0"/>
              <a:t>10</a:t>
            </a:r>
            <a:r>
              <a:rPr lang="en-US" altLang="zh-CN" sz="2000" dirty="0"/>
              <a:t>=124</a:t>
            </a:r>
          </a:p>
          <a:p>
            <a:pPr lvl="1" latinLnBrk="0"/>
            <a:r>
              <a:rPr lang="en-US" altLang="zh-CN" sz="2000" dirty="0"/>
              <a:t>16×16 cell. Histogram. Normalize. Connect as feature vector.</a:t>
            </a:r>
          </a:p>
          <a:p>
            <a:pPr latinLnBrk="0"/>
            <a:r>
              <a:rPr lang="en-US" altLang="zh-CN" sz="2400" dirty="0"/>
              <a:t>SVM--Time efficiency</a:t>
            </a:r>
          </a:p>
          <a:p>
            <a:pPr latinLnBrk="0"/>
            <a:r>
              <a:rPr lang="en-US" altLang="zh-CN" sz="2400" dirty="0"/>
              <a:t>Confidence level of tracking rectangle</a:t>
            </a:r>
          </a:p>
          <a:p>
            <a:pPr lvl="1" latinLnBrk="0"/>
            <a:r>
              <a:rPr lang="en-US" altLang="zh-CN" sz="2000" dirty="0"/>
              <a:t>1) Vehicle positive and negative samples. LBP features are extracted.</a:t>
            </a:r>
          </a:p>
          <a:p>
            <a:pPr lvl="1" latinLnBrk="0"/>
            <a:r>
              <a:rPr lang="en-US" altLang="zh-CN" sz="2000" dirty="0"/>
              <a:t>2) Train SVM classifier.</a:t>
            </a:r>
          </a:p>
          <a:p>
            <a:pPr lvl="1" latinLnBrk="0"/>
            <a:r>
              <a:rPr lang="en-US" altLang="zh-CN" sz="2000" dirty="0"/>
              <a:t>3) Connected area rectangles --input for scanning one by one. Confidence value of each tracking rectangle is calculated.</a:t>
            </a:r>
          </a:p>
          <a:p>
            <a:pPr lvl="1" latinLnBrk="0"/>
            <a:r>
              <a:rPr lang="en-US" altLang="zh-CN" sz="2000" dirty="0"/>
              <a:t>4) Confidence level is less than </a:t>
            </a:r>
            <a:r>
              <a:rPr lang="en-US" altLang="zh-CN" sz="2000" dirty="0" err="1"/>
              <a:t>Tmin</a:t>
            </a:r>
            <a:r>
              <a:rPr lang="en-US" altLang="zh-CN" sz="2000" dirty="0"/>
              <a:t> -- discarded. </a:t>
            </a:r>
          </a:p>
          <a:p>
            <a:pPr marL="457200" lvl="1" indent="0" latinLnBrk="0">
              <a:buNone/>
            </a:pPr>
            <a:r>
              <a:rPr lang="en-US" altLang="zh-CN" sz="2000" dirty="0"/>
              <a:t>        Greater than </a:t>
            </a:r>
            <a:r>
              <a:rPr lang="en-US" altLang="zh-CN" sz="2000" dirty="0" err="1"/>
              <a:t>Tmax</a:t>
            </a:r>
            <a:r>
              <a:rPr lang="en-US" altLang="zh-CN" sz="2000" dirty="0"/>
              <a:t> -- add into regional connectivity table.</a:t>
            </a:r>
          </a:p>
          <a:p>
            <a:pPr marL="457200" lvl="1" indent="0" latinLnBrk="0">
              <a:buNone/>
            </a:pPr>
            <a:r>
              <a:rPr lang="en-US" altLang="zh-CN" sz="2000" dirty="0"/>
              <a:t>        Between </a:t>
            </a:r>
            <a:r>
              <a:rPr lang="en-US" altLang="zh-CN" sz="2000" dirty="0" err="1"/>
              <a:t>Tmin</a:t>
            </a:r>
            <a:r>
              <a:rPr lang="en-US" altLang="zh-CN" sz="2000" dirty="0"/>
              <a:t> and </a:t>
            </a:r>
            <a:r>
              <a:rPr lang="en-US" altLang="zh-CN" sz="2000" dirty="0" err="1"/>
              <a:t>Tmax</a:t>
            </a:r>
            <a:r>
              <a:rPr lang="en-US" altLang="zh-CN" sz="2000" dirty="0"/>
              <a:t> -- candidate vehicle tracking rectangle. Be classified twice.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ADB6974-2364-438E-BF97-8AD68BF10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636912"/>
            <a:ext cx="2295225" cy="9794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917B3F-0A7C-45C3-9413-EE443B617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07" y="1124744"/>
            <a:ext cx="3867754" cy="7139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42B109-9910-4E52-9DBF-A58149C8F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124744"/>
            <a:ext cx="2486754" cy="8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10519"/>
      </p:ext>
    </p:extLst>
  </p:cSld>
  <p:clrMapOvr>
    <a:masterClrMapping/>
  </p:clrMapOvr>
</p:sld>
</file>

<file path=ppt/theme/theme1.xml><?xml version="1.0" encoding="utf-8"?>
<a:theme xmlns:a="http://schemas.openxmlformats.org/drawingml/2006/main" name="1_islab2006-Eng">
  <a:themeElements>
    <a:clrScheme name="1_islab2006-Eng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islab2006-Eng">
      <a:majorFont>
        <a:latin typeface="Microsoft Sans Serif"/>
        <a:ea typeface="굴림"/>
        <a:cs typeface=""/>
      </a:majorFont>
      <a:minorFont>
        <a:latin typeface="Microsoft Sans Serif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islab2006-En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51374</TotalTime>
  <Words>983</Words>
  <Application>Microsoft Office PowerPoint</Application>
  <PresentationFormat>全屏显示(4:3)</PresentationFormat>
  <Paragraphs>125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굴림</vt:lpstr>
      <vt:lpstr>MS PGothic</vt:lpstr>
      <vt:lpstr>휴먼명조</vt:lpstr>
      <vt:lpstr>Arial</vt:lpstr>
      <vt:lpstr>Arial Narrow</vt:lpstr>
      <vt:lpstr>Cambria</vt:lpstr>
      <vt:lpstr>Microsoft Sans Serif</vt:lpstr>
      <vt:lpstr>Tahoma</vt:lpstr>
      <vt:lpstr>Times New Roman</vt:lpstr>
      <vt:lpstr>Wingdings</vt:lpstr>
      <vt:lpstr>1_islab2006-Eng</vt:lpstr>
      <vt:lpstr>A New Approach to Track Multiple Vehicles With the Combination of Robust Detection and Two Classifiers </vt:lpstr>
      <vt:lpstr>Overview</vt:lpstr>
      <vt:lpstr> Improved ViBe Method  </vt:lpstr>
      <vt:lpstr>Reducing Ghost Shadows (1/2)  </vt:lpstr>
      <vt:lpstr> Reducing Ghost Shadows (2/2) </vt:lpstr>
      <vt:lpstr>Dynamic Threshold Method </vt:lpstr>
      <vt:lpstr>Detect Multiple Vehicles</vt:lpstr>
      <vt:lpstr>Extraction of Connected Region</vt:lpstr>
      <vt:lpstr>SVM Classification Based on LBP Feature</vt:lpstr>
      <vt:lpstr>CNN Classification Based on CNN Feature</vt:lpstr>
      <vt:lpstr>Vehicles Tracking Based on Region Matching </vt:lpstr>
      <vt:lpstr>Experimental results (1/4)</vt:lpstr>
      <vt:lpstr>Experimental results (2/4)</vt:lpstr>
      <vt:lpstr>Experimental results (3/4)</vt:lpstr>
      <vt:lpstr>Experimental results (4/4)</vt:lpstr>
      <vt:lpstr>   Conclusion</vt:lpstr>
      <vt:lpstr>Thank you for attention!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Transport System</dc:title>
  <dc:creator>Heechul_Lim</dc:creator>
  <cp:lastModifiedBy>YUYANG</cp:lastModifiedBy>
  <cp:revision>2944</cp:revision>
  <cp:lastPrinted>2014-08-08T23:35:47Z</cp:lastPrinted>
  <dcterms:created xsi:type="dcterms:W3CDTF">2007-01-05T07:41:06Z</dcterms:created>
  <dcterms:modified xsi:type="dcterms:W3CDTF">2018-05-25T23:46:34Z</dcterms:modified>
</cp:coreProperties>
</file>