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256" r:id="rId2"/>
    <p:sldId id="549" r:id="rId3"/>
    <p:sldId id="590" r:id="rId4"/>
    <p:sldId id="669" r:id="rId5"/>
    <p:sldId id="647" r:id="rId6"/>
    <p:sldId id="649" r:id="rId7"/>
    <p:sldId id="650" r:id="rId8"/>
    <p:sldId id="629" r:id="rId9"/>
    <p:sldId id="643" r:id="rId10"/>
    <p:sldId id="658" r:id="rId11"/>
    <p:sldId id="659" r:id="rId12"/>
    <p:sldId id="660" r:id="rId13"/>
    <p:sldId id="664" r:id="rId14"/>
    <p:sldId id="655" r:id="rId15"/>
    <p:sldId id="656" r:id="rId16"/>
    <p:sldId id="636" r:id="rId17"/>
    <p:sldId id="637" r:id="rId18"/>
    <p:sldId id="638" r:id="rId19"/>
    <p:sldId id="639" r:id="rId20"/>
    <p:sldId id="640" r:id="rId21"/>
    <p:sldId id="641" r:id="rId22"/>
    <p:sldId id="566" r:id="rId23"/>
    <p:sldId id="518" r:id="rId24"/>
    <p:sldId id="661" r:id="rId25"/>
    <p:sldId id="662" r:id="rId26"/>
    <p:sldId id="663" r:id="rId27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B13"/>
    <a:srgbClr val="0066FF"/>
    <a:srgbClr val="FF0000"/>
    <a:srgbClr val="00CC00"/>
    <a:srgbClr val="FF7C80"/>
    <a:srgbClr val="FFCF01"/>
    <a:srgbClr val="FFEA93"/>
    <a:srgbClr val="FFDE53"/>
    <a:srgbClr val="FFD52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449" autoAdjust="0"/>
  </p:normalViewPr>
  <p:slideViewPr>
    <p:cSldViewPr>
      <p:cViewPr varScale="1">
        <p:scale>
          <a:sx n="73" d="100"/>
          <a:sy n="73" d="100"/>
        </p:scale>
        <p:origin x="9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216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B622C9-3031-4901-856C-DAA55472EE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188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68942"/>
            <a:ext cx="7437120" cy="3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EDDCA5-CA27-4D2D-B5DD-AB5444AF7B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6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9pPr>
          </a:lstStyle>
          <a:p>
            <a:pPr eaLnBrk="1" hangingPunct="1"/>
            <a:fld id="{3F67F69C-A434-4E7C-A02C-39C4F8A40E9B}" type="slidenum">
              <a:rPr lang="ko-KR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ko-K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ko-KR" altLang="en-US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725" y="3860800"/>
            <a:ext cx="8718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ko-KR" altLang="en-US" b="1">
              <a:latin typeface="Microsoft Sans Serif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</p:spPr>
        <p:txBody>
          <a:bodyPr lIns="91440" tIns="45720" rIns="91440" bIns="45720" anchor="b" anchorCtr="0"/>
          <a:lstStyle>
            <a:lvl1pPr>
              <a:defRPr sz="3600" b="1">
                <a:ea typeface="휴먼명조" pitchFamily="2" charset="-127"/>
              </a:defRPr>
            </a:lvl1pPr>
          </a:lstStyle>
          <a:p>
            <a:r>
              <a:rPr lang="en-US" altLang="ko-KR"/>
              <a:t>Master </a:t>
            </a:r>
            <a:endParaRPr lang="ko-KR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en-US" altLang="ko-KR"/>
              <a:t>Master second subjective 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D4CE4EC1-7D2C-4722-B705-0159C9A71A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721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0426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2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850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784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78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2177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509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36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Master </a:t>
            </a:r>
            <a:endParaRPr lang="ko-KR" altLang="en-US"/>
          </a:p>
          <a:p>
            <a:pPr lvl="1"/>
            <a:r>
              <a:rPr lang="en-US" altLang="ko-KR"/>
              <a:t>Master </a:t>
            </a:r>
          </a:p>
          <a:p>
            <a:pPr lvl="2"/>
            <a:r>
              <a:rPr lang="en-US" altLang="ko-KR"/>
              <a:t>Master</a:t>
            </a:r>
            <a:endParaRPr lang="ko-KR" altLang="en-US"/>
          </a:p>
          <a:p>
            <a:pPr lvl="3"/>
            <a:r>
              <a:rPr lang="en-US" altLang="ko-KR"/>
              <a:t>Master</a:t>
            </a:r>
            <a:endParaRPr lang="ko-KR" altLang="en-US"/>
          </a:p>
          <a:p>
            <a:pPr lvl="4"/>
            <a:r>
              <a:rPr lang="en-US" altLang="ko-KR"/>
              <a:t>Master</a:t>
            </a:r>
            <a:endParaRPr lang="ko-KR" altLang="en-US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4CDB32C-C93B-4F6F-9B05-50719B2431A9}" type="slidenum">
              <a:rPr lang="ko-KR" altLang="en-US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 userDrawn="1"/>
        </p:nvPicPr>
        <p:blipFill>
          <a:blip r:embed="rId14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ogo"/>
          <p:cNvPicPr>
            <a:picLocks noChangeAspect="1" noChangeArrowheads="1"/>
          </p:cNvPicPr>
          <p:nvPr userDrawn="1"/>
        </p:nvPicPr>
        <p:blipFill>
          <a:blip r:embed="rId1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pic>
        <p:nvPicPr>
          <p:cNvPr id="1034" name="Picture 17" descr="symbolmark01"/>
          <p:cNvPicPr>
            <a:picLocks noChangeAspect="1" noChangeArrowheads="1"/>
          </p:cNvPicPr>
          <p:nvPr userDrawn="1"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1" r:id="rId12"/>
  </p:sldLayoutIdLst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5pPr>
      <a:lvl6pPr marL="4572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6pPr>
      <a:lvl7pPr marL="9144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7pPr>
      <a:lvl8pPr marL="13716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8pPr>
      <a:lvl9pPr marL="18288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rmap.com/features/homography_transformation.php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image" Target="../media/image10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emf"/><Relationship Id="rId4" Type="http://schemas.openxmlformats.org/officeDocument/2006/relationships/image" Target="../media/image16.wmf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718550" cy="1862137"/>
          </a:xfrm>
        </p:spPr>
        <p:txBody>
          <a:bodyPr/>
          <a:lstStyle/>
          <a:p>
            <a:pPr eaLnBrk="1" latinLnBrk="0" hangingPunct="1"/>
            <a:r>
              <a:rPr lang="en-US" altLang="zh-CN" sz="2000" b="0" dirty="0"/>
              <a:t>Sara </a:t>
            </a:r>
            <a:r>
              <a:rPr lang="en-US" altLang="zh-CN" sz="2000" b="0" dirty="0" err="1"/>
              <a:t>Minaeian</a:t>
            </a:r>
            <a:r>
              <a:rPr lang="en-US" altLang="zh-CN" sz="2000" b="0" dirty="0"/>
              <a:t>, Jian Liu, and Young-Jun Son</a:t>
            </a:r>
          </a:p>
          <a:p>
            <a:pPr eaLnBrk="1" latinLnBrk="0" hangingPunct="1"/>
            <a:r>
              <a:rPr lang="en-US" altLang="zh-CN" sz="1600" b="0" dirty="0"/>
              <a:t>IEEE Transactions on Intelligent Transportation Systems, Vol. 19, No. 2, Feb 2018 </a:t>
            </a:r>
          </a:p>
          <a:p>
            <a:pPr eaLnBrk="1" latinLnBrk="0" hangingPunct="1"/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Presented by: </a:t>
            </a:r>
            <a:r>
              <a:rPr lang="en-US" altLang="ko-KR" sz="1800" b="0" dirty="0"/>
              <a:t>Yang Yu   </a:t>
            </a:r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{yuyang@islab.ulsan.ac.kr}</a:t>
            </a:r>
          </a:p>
          <a:p>
            <a:pPr eaLnBrk="1" latinLnBrk="0" hangingPunct="1"/>
            <a:r>
              <a:rPr lang="en-US" altLang="zh-CN" sz="1800" b="0" dirty="0"/>
              <a:t>March</a:t>
            </a:r>
            <a:r>
              <a:rPr lang="en-US" altLang="ko-KR" sz="1800" b="0" dirty="0"/>
              <a:t>. </a:t>
            </a:r>
            <a:r>
              <a:rPr lang="en-US" altLang="ko-KR" sz="1800" b="0"/>
              <a:t>10, </a:t>
            </a:r>
            <a:r>
              <a:rPr lang="en-US" altLang="ko-KR" sz="1800" b="0" dirty="0"/>
              <a:t>2018</a:t>
            </a:r>
          </a:p>
        </p:txBody>
      </p:sp>
      <p:sp>
        <p:nvSpPr>
          <p:cNvPr id="3075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718550" cy="146685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0D0D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latinLnBrk="0"/>
            <a:r>
              <a:rPr lang="en-US" altLang="zh-CN" sz="2800" b="0" dirty="0"/>
              <a:t>Effective and Efﬁcient Detection of Moving Targets From a UAV’s Camera </a:t>
            </a:r>
            <a:br>
              <a:rPr lang="en-US" altLang="zh-CN" sz="2800" b="0" dirty="0"/>
            </a:br>
            <a:endParaRPr lang="en-US" altLang="ko-K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Keypoints Matching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95031"/>
            <a:ext cx="9129045" cy="5805769"/>
          </a:xfrm>
        </p:spPr>
        <p:txBody>
          <a:bodyPr>
            <a:normAutofit lnSpcReduction="10000"/>
          </a:bodyPr>
          <a:lstStyle/>
          <a:p>
            <a:pPr latinLnBrk="0"/>
            <a:r>
              <a:rPr lang="en-US" altLang="zh-CN" sz="2400" dirty="0"/>
              <a:t>Optical flow: pyramidal Lucas–</a:t>
            </a:r>
            <a:r>
              <a:rPr lang="en-US" altLang="zh-CN" sz="2400" dirty="0" err="1"/>
              <a:t>Kanade</a:t>
            </a:r>
            <a:r>
              <a:rPr lang="en-US" altLang="zh-CN" sz="2400" dirty="0"/>
              <a:t> (PLK)</a:t>
            </a:r>
          </a:p>
          <a:p>
            <a:pPr latinLnBrk="0"/>
            <a:r>
              <a:rPr lang="en-US" altLang="zh-CN" sz="2400" dirty="0"/>
              <a:t>Consider </a:t>
            </a:r>
            <a:r>
              <a:rPr lang="en-US" altLang="zh-CN" sz="2400" dirty="0" err="1"/>
              <a:t>keypoint</a:t>
            </a:r>
            <a:r>
              <a:rPr lang="en-US" altLang="zh-CN" sz="2400" dirty="0"/>
              <a:t> neighborhood and solve an over-constrained system of equations for estimating the displacement. </a:t>
            </a:r>
          </a:p>
          <a:p>
            <a:pPr latinLnBrk="0"/>
            <a:r>
              <a:rPr lang="en-US" altLang="zh-CN" sz="2400" dirty="0"/>
              <a:t>Weighted least squares,</a:t>
            </a:r>
            <a:r>
              <a:rPr lang="zh-CN" altLang="en-US" sz="2400" dirty="0"/>
              <a:t> </a:t>
            </a:r>
            <a:r>
              <a:rPr lang="en-US" altLang="zh-CN" sz="2400" dirty="0"/>
              <a:t>a local, fast method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Keypoints displacement vector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vl="1" latinLnBrk="0"/>
            <a:r>
              <a:rPr lang="en-US" altLang="zh-CN" sz="2000" dirty="0"/>
              <a:t> Vertical and horizontal displacements</a:t>
            </a:r>
          </a:p>
          <a:p>
            <a:pPr lvl="1" latinLnBrk="0"/>
            <a:r>
              <a:rPr lang="en-US" altLang="zh-CN" sz="2000" dirty="0"/>
              <a:t> Spatial gradients and time-based derivative</a:t>
            </a:r>
          </a:p>
          <a:p>
            <a:pPr latinLnBrk="0"/>
            <a:r>
              <a:rPr lang="en-US" altLang="zh-CN" sz="2400" dirty="0"/>
              <a:t>Track </a:t>
            </a:r>
            <a:r>
              <a:rPr lang="en-US" altLang="zh-CN" sz="2400" dirty="0" err="1"/>
              <a:t>keypoints</a:t>
            </a:r>
            <a:r>
              <a:rPr lang="en-US" altLang="zh-CN" sz="2400" dirty="0"/>
              <a:t> over larger spatial scales of pyramid</a:t>
            </a:r>
          </a:p>
          <a:p>
            <a:pPr latinLnBrk="0"/>
            <a:r>
              <a:rPr lang="en-US" altLang="zh-CN" sz="2400" dirty="0"/>
              <a:t>Reﬁne initial motion velocity assumptions through its lower levels to raw image pixels.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32E2595-AC9B-4930-9E27-307D60E8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497915"/>
            <a:ext cx="5876190" cy="8380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BAEB8C-EB03-40E7-AA69-87351975C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098814"/>
            <a:ext cx="945863" cy="3587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C899E04-E20E-4D56-95EF-4616940E6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544468"/>
            <a:ext cx="2380229" cy="3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1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Image Registration (1/2)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Transform each frame onto the reference frame based on camera motion estimation. </a:t>
            </a:r>
          </a:p>
          <a:p>
            <a:pPr latinLnBrk="0"/>
            <a:r>
              <a:rPr lang="en-US" altLang="zh-CN" sz="2400" dirty="0"/>
              <a:t>Homography (perspective transformation) estimation.</a:t>
            </a:r>
          </a:p>
          <a:p>
            <a:pPr latinLnBrk="0"/>
            <a:r>
              <a:rPr lang="en-US" altLang="zh-CN" sz="2400" dirty="0"/>
              <a:t>3× 3 Homography matrix: relationship between </a:t>
            </a:r>
            <a:r>
              <a:rPr lang="en-US" altLang="zh-CN" sz="2400" dirty="0" err="1"/>
              <a:t>keypoints</a:t>
            </a:r>
            <a:r>
              <a:rPr lang="en-US" altLang="zh-CN" sz="2400" dirty="0"/>
              <a:t> through a projective mapping from one plane (frame) to another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Filter out moving foreground </a:t>
            </a:r>
            <a:r>
              <a:rPr lang="en-US" altLang="zh-CN" sz="2400" dirty="0" err="1"/>
              <a:t>keypoints</a:t>
            </a:r>
            <a:r>
              <a:rPr lang="en-US" altLang="zh-CN" sz="2400" dirty="0"/>
              <a:t> and noise as outliers.</a:t>
            </a:r>
          </a:p>
          <a:p>
            <a:pPr lvl="1" latinLnBrk="0"/>
            <a:r>
              <a:rPr lang="en-US" altLang="zh-CN" dirty="0"/>
              <a:t>Random sample consensus (RANSAC) is an iterative method to estimate parameters of a mathematical model from a set of observed data that contains outliers.</a:t>
            </a:r>
          </a:p>
          <a:p>
            <a:pPr lvl="1" latinLnBrk="0"/>
            <a:r>
              <a:rPr lang="en-US" altLang="zh-CN" dirty="0"/>
              <a:t>RANSAC: define global motion, it ﬁnds a solution with the largest inlier support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1668E2-6231-4046-984B-DF0C2701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188093"/>
            <a:ext cx="6342857" cy="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Image Registration (2/2)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29046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Homography can be estimated.</a:t>
            </a:r>
          </a:p>
          <a:p>
            <a:pPr marL="0" indent="0" latinLnBrk="0">
              <a:buNone/>
            </a:pPr>
            <a:endParaRPr lang="en-US" altLang="zh-CN" sz="2400" dirty="0"/>
          </a:p>
          <a:p>
            <a:pPr lvl="1" latinLnBrk="0"/>
            <a:r>
              <a:rPr lang="en-US" altLang="zh-CN" dirty="0"/>
              <a:t>K: homogeneous coordinates of reﬁned </a:t>
            </a:r>
            <a:r>
              <a:rPr lang="en-US" altLang="zh-CN" dirty="0" err="1"/>
              <a:t>keypoints</a:t>
            </a:r>
            <a:r>
              <a:rPr lang="en-US" altLang="zh-CN" dirty="0"/>
              <a:t> (inliers).</a:t>
            </a:r>
          </a:p>
          <a:p>
            <a:pPr lvl="1" latinLnBrk="0"/>
            <a:endParaRPr lang="en-US" altLang="zh-CN" dirty="0"/>
          </a:p>
          <a:p>
            <a:pPr marL="457200" lvl="1" indent="0" latinLnBrk="0">
              <a:buNone/>
            </a:pPr>
            <a:endParaRPr lang="en-US" altLang="zh-CN" dirty="0"/>
          </a:p>
          <a:p>
            <a:pPr lvl="2" latinLnBrk="0"/>
            <a:endParaRPr lang="en-US" altLang="zh-CN" sz="1800" dirty="0"/>
          </a:p>
          <a:p>
            <a:pPr lvl="2" latinLnBrk="0"/>
            <a:r>
              <a:rPr lang="en-US" altLang="zh-CN" sz="1800" dirty="0"/>
              <a:t>Vertical and horizontal position. arbitrary scalar(1, homogeneous coordinate)</a:t>
            </a:r>
          </a:p>
          <a:p>
            <a:pPr lvl="1" latinLnBrk="0"/>
            <a:r>
              <a:rPr lang="en-US" altLang="zh-CN" dirty="0"/>
              <a:t>H: unknown Homography matrix.</a:t>
            </a:r>
          </a:p>
          <a:p>
            <a:pPr lvl="1" latinLnBrk="0"/>
            <a:endParaRPr lang="en-US" altLang="zh-CN" dirty="0"/>
          </a:p>
          <a:p>
            <a:pPr lvl="1" latinLnBrk="0"/>
            <a:r>
              <a:rPr lang="en-US" altLang="zh-CN" dirty="0"/>
              <a:t>Can be estimated by solving Ah = 0, using homogeneous linear least squares.</a:t>
            </a:r>
          </a:p>
          <a:p>
            <a:pPr lvl="1" latinLnBrk="0"/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588ECE-A2DA-466A-B936-F6498DE9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12776"/>
            <a:ext cx="5184576" cy="3316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F11D6B-3763-4C87-A81F-A65D50E55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31" b="45821"/>
          <a:stretch/>
        </p:blipFill>
        <p:spPr>
          <a:xfrm>
            <a:off x="1403648" y="2394815"/>
            <a:ext cx="2736304" cy="9335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D55027-97D2-4965-A47C-B9EE1CAF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35" t="58508"/>
          <a:stretch/>
        </p:blipFill>
        <p:spPr>
          <a:xfrm>
            <a:off x="4572000" y="2455411"/>
            <a:ext cx="3641203" cy="7149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F5DB6F-C213-40CA-ABE5-87674C75B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54" b="-1"/>
          <a:stretch/>
        </p:blipFill>
        <p:spPr>
          <a:xfrm>
            <a:off x="1676256" y="4221088"/>
            <a:ext cx="5200000" cy="3316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B4A8FF-0877-456F-B3B9-D8DC3E7C3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467" y="5685927"/>
            <a:ext cx="1333333" cy="2380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9F2BA4-B0BC-43E3-8259-6A1C3AC4E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8" y="5092974"/>
            <a:ext cx="4693635" cy="1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Background Eliminate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New pixel values of transformed frame             , after being warped into frame t.</a:t>
            </a:r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Eliminate background by taking absolute differences of these two perspective transformed images </a:t>
            </a:r>
          </a:p>
          <a:p>
            <a:pPr marL="0" indent="0" latinLnBrk="0">
              <a:buNone/>
            </a:pPr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lvl="1" latinLnBrk="0"/>
            <a:r>
              <a:rPr lang="en-US" altLang="zh-CN" sz="2000" dirty="0"/>
              <a:t>Registration error is minimized: use an independent reference image for transforming the successive frames.</a:t>
            </a:r>
          </a:p>
          <a:p>
            <a:pPr lvl="1" latinLnBrk="0"/>
            <a:r>
              <a:rPr lang="en-US" altLang="zh-CN" sz="2000" dirty="0"/>
              <a:t>Threshold: get rid of shadowing regions and creating the silhouette mask of potential moving foreground.</a:t>
            </a:r>
          </a:p>
          <a:p>
            <a:pPr latinLnBrk="0"/>
            <a:r>
              <a:rPr lang="en-US" altLang="zh-CN" sz="2400" dirty="0"/>
              <a:t>Set boundary bars as background.</a:t>
            </a:r>
          </a:p>
          <a:p>
            <a:pPr marL="0" indent="0" latinLnBrk="0">
              <a:buNone/>
            </a:pPr>
            <a:r>
              <a:rPr lang="en-US" altLang="zh-CN" sz="2400" dirty="0"/>
              <a:t>     Registration and warping.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6DB7D7-DDE6-4FCC-8649-94EA90F2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80928"/>
            <a:ext cx="2664296" cy="5743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26E52F-A42B-4167-9E97-3C3A55ED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51784"/>
            <a:ext cx="5184576" cy="418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6193A0-E440-45FB-93B0-F5A9A7535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114" y="728949"/>
            <a:ext cx="885714" cy="2190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CB7318-94B2-49D4-BD99-3CB3D4CE3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215" y="4987492"/>
            <a:ext cx="3050616" cy="18705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07C2EC-3ED9-4AF3-BB4A-ABC629CEC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215" y="2276872"/>
            <a:ext cx="2949778" cy="17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4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Moving Targets Segmentation (1/2)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Differentiate and segment multiple independently moving targets based on the local motion of their detected blobs.</a:t>
            </a:r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Gaussian mask: separate independently moving targets regions</a:t>
            </a:r>
          </a:p>
          <a:p>
            <a:pPr lvl="1" latinLnBrk="0"/>
            <a:r>
              <a:rPr lang="en-US" altLang="zh-CN" dirty="0"/>
              <a:t>Kernel size needs to be large enough to cover most of segmented blobs, but not so large that multiple blobs are overlapped at a time. </a:t>
            </a:r>
          </a:p>
          <a:p>
            <a:pPr latinLnBrk="0"/>
            <a:r>
              <a:rPr lang="en-US" altLang="zh-CN" sz="2400" dirty="0"/>
              <a:t>Connected-components analysis: camera motion estimation error</a:t>
            </a:r>
          </a:p>
          <a:p>
            <a:pPr lvl="1" latinLnBrk="0"/>
            <a:r>
              <a:rPr lang="en-US" altLang="zh-CN" dirty="0"/>
              <a:t>Cluster the closely moving foreground regions that are potentially parts of a uniﬁed target</a:t>
            </a:r>
          </a:p>
        </p:txBody>
      </p:sp>
    </p:spTree>
    <p:extLst>
      <p:ext uri="{BB962C8B-B14F-4D97-AF65-F5344CB8AC3E}">
        <p14:creationId xmlns:p14="http://schemas.microsoft.com/office/powerpoint/2010/main" val="269123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Moving Targets Segmentation (2/2)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92696"/>
            <a:ext cx="9129045" cy="570810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Morphological operations (erosion and dilation)</a:t>
            </a:r>
          </a:p>
          <a:p>
            <a:pPr lvl="1" latinLnBrk="0"/>
            <a:r>
              <a:rPr lang="en-US" altLang="zh-CN" sz="2200" dirty="0"/>
              <a:t>Remove separate noises and ﬁlling the holes in the segmented blobs belonging to the same uniﬁed moving targets in the foreground. </a:t>
            </a:r>
          </a:p>
          <a:p>
            <a:pPr lvl="1" latinLnBrk="0"/>
            <a:r>
              <a:rPr lang="en-US" altLang="zh-CN" sz="2200" dirty="0"/>
              <a:t>Edge regions: segmented due to slight movement.</a:t>
            </a:r>
          </a:p>
          <a:p>
            <a:pPr lvl="1" latinLnBrk="0"/>
            <a:r>
              <a:rPr lang="en-US" altLang="zh-CN" sz="2200" dirty="0"/>
              <a:t>“Large enough” blobs: multiple uniﬁed moving foreground targets</a:t>
            </a:r>
          </a:p>
          <a:p>
            <a:pPr latinLnBrk="0"/>
            <a:r>
              <a:rPr lang="en-US" altLang="zh-CN" sz="2400" dirty="0"/>
              <a:t>Local motion history: track segmented blobs over time</a:t>
            </a:r>
          </a:p>
          <a:p>
            <a:pPr lvl="1" latinLnBrk="0"/>
            <a:r>
              <a:rPr lang="en-US" altLang="zh-CN" sz="2200" dirty="0"/>
              <a:t>Form a representation of overall motion, by taking gradient of silhouette image over time. </a:t>
            </a:r>
          </a:p>
          <a:p>
            <a:pPr lvl="1" latinLnBrk="0"/>
            <a:r>
              <a:rPr lang="en-US" altLang="zh-CN" sz="2200" dirty="0"/>
              <a:t>Motion gradient and orientation parameters of every single region: estimate the general movement direction of each moving target. </a:t>
            </a:r>
          </a:p>
          <a:p>
            <a:pPr lvl="1" latinLnBrk="0"/>
            <a:r>
              <a:rPr lang="en-US" altLang="zh-CN" sz="2200" dirty="0"/>
              <a:t>Motion segmentation routine: separate independently moving targets based on their local motions.</a:t>
            </a:r>
          </a:p>
          <a:p>
            <a:pPr latinLnBrk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87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(1/6)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Results of different scenarios captured by UAV: </a:t>
            </a:r>
          </a:p>
          <a:p>
            <a:pPr lvl="1" latinLnBrk="0"/>
            <a:r>
              <a:rPr lang="en-US" altLang="zh-CN" sz="2000" dirty="0"/>
              <a:t>(a) A crowd of 4 people moving together; </a:t>
            </a:r>
          </a:p>
          <a:p>
            <a:pPr lvl="1" latinLnBrk="0"/>
            <a:r>
              <a:rPr lang="en-US" altLang="zh-CN" sz="2000" dirty="0"/>
              <a:t>(b) A crowd of 4 people splitting into two groups and a bicyclist passing by (at faster speed); </a:t>
            </a:r>
          </a:p>
          <a:p>
            <a:pPr lvl="1" latinLnBrk="0"/>
            <a:r>
              <a:rPr lang="en-US" altLang="zh-CN" sz="2000" dirty="0"/>
              <a:t>(c) A group of 5 people scattering.</a:t>
            </a:r>
            <a:endParaRPr lang="en-US" altLang="zh-CN" sz="4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C789B4-E30E-4807-BBDF-424C1B37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00" y="2952055"/>
            <a:ext cx="9144000" cy="34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8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(2/6)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Comparison with perspective and afﬁne transformation: </a:t>
            </a:r>
          </a:p>
          <a:p>
            <a:pPr lvl="1" latinLnBrk="0"/>
            <a:r>
              <a:rPr lang="en-US" altLang="zh-CN" sz="2000" dirty="0"/>
              <a:t>(a) Original video frames; </a:t>
            </a:r>
          </a:p>
          <a:p>
            <a:pPr lvl="1" latinLnBrk="0"/>
            <a:r>
              <a:rPr lang="en-US" altLang="zh-CN" sz="2000" dirty="0"/>
              <a:t>(b) Results of afﬁne transformation; </a:t>
            </a:r>
          </a:p>
          <a:p>
            <a:pPr lvl="1" latinLnBrk="0"/>
            <a:r>
              <a:rPr lang="en-US" altLang="zh-CN" sz="2000" dirty="0"/>
              <a:t>(c) Results of the proposed method.</a:t>
            </a:r>
            <a:endParaRPr lang="en-US" sz="8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7D8278-238C-49E8-9AAD-F63351E1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68" y="2151158"/>
            <a:ext cx="8101615" cy="40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3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(3/6)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Results of Dataset1, at three frames: t=185; t=329; t=521:</a:t>
            </a:r>
          </a:p>
          <a:p>
            <a:pPr lvl="1" latinLnBrk="0"/>
            <a:r>
              <a:rPr lang="en-US" altLang="zh-CN" sz="2000" dirty="0"/>
              <a:t>(a) Original frames; (b) Optical ﬂow vectors; </a:t>
            </a:r>
          </a:p>
          <a:p>
            <a:pPr lvl="1" latinLnBrk="0"/>
            <a:r>
              <a:rPr lang="en-US" altLang="zh-CN" sz="2000" dirty="0"/>
              <a:t>(c) Detected foreground; (d) Ground-truth blobs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7932DB-F4DE-433D-AB6C-006694942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3581" cy="43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0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(4/6)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Comparison with exiting methods on Dataset2: </a:t>
            </a:r>
          </a:p>
          <a:p>
            <a:pPr lvl="1" latinLnBrk="0"/>
            <a:r>
              <a:rPr lang="en-US" altLang="zh-CN" sz="1800" dirty="0"/>
              <a:t>(a) Original frame; (e) Ground-truth data; </a:t>
            </a:r>
          </a:p>
          <a:p>
            <a:pPr lvl="1" latinLnBrk="0"/>
            <a:r>
              <a:rPr lang="en-US" altLang="zh-CN" sz="1800" dirty="0"/>
              <a:t>(b) Multi-layer Homography (MLH); (c) Background motion subtraction (BMS); reconstruct camera motion by interpolation</a:t>
            </a:r>
          </a:p>
          <a:p>
            <a:pPr lvl="1" latinLnBrk="0"/>
            <a:r>
              <a:rPr lang="en-US" altLang="zh-CN" sz="1800" dirty="0"/>
              <a:t>(d) Particle video (PV); (f) Moving camera background subtraction (MCBS); </a:t>
            </a:r>
          </a:p>
          <a:p>
            <a:pPr lvl="1" latinLnBrk="0"/>
            <a:r>
              <a:rPr lang="en-US" altLang="zh-CN" sz="1800" dirty="0"/>
              <a:t>(g) Segmentation with effective cue (SEC); (h) Results of our proposed method.</a:t>
            </a:r>
          </a:p>
          <a:p>
            <a:pPr latinLnBrk="0"/>
            <a:endParaRPr lang="en-US" altLang="zh-CN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B4F477-9B74-4CE0-8230-AFDD8750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14225"/>
            <a:ext cx="8496944" cy="379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9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29045" cy="5564088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Accurately detect and segment multiple independently moving foreground targets from a video taken by a monocular moving camera.</a:t>
            </a:r>
          </a:p>
          <a:p>
            <a:pPr lvl="1" latinLnBrk="0"/>
            <a:r>
              <a:rPr lang="en-US" dirty="0"/>
              <a:t>Camera motion is estimated through tracking background </a:t>
            </a:r>
            <a:r>
              <a:rPr lang="en-US" dirty="0" err="1"/>
              <a:t>keypoints</a:t>
            </a:r>
            <a:r>
              <a:rPr lang="en-US" dirty="0"/>
              <a:t> using pyramidal Lucas–</a:t>
            </a:r>
            <a:r>
              <a:rPr lang="en-US" dirty="0" err="1"/>
              <a:t>Kanade</a:t>
            </a:r>
            <a:r>
              <a:rPr lang="en-US" dirty="0"/>
              <a:t>.</a:t>
            </a:r>
          </a:p>
          <a:p>
            <a:pPr lvl="1" latinLnBrk="0"/>
            <a:r>
              <a:rPr lang="en-US" dirty="0"/>
              <a:t>Foreground segmentation is applied by integrating a local motion history function with </a:t>
            </a:r>
            <a:r>
              <a:rPr lang="en-US" dirty="0" err="1"/>
              <a:t>spatio</a:t>
            </a:r>
            <a:r>
              <a:rPr lang="en-US" dirty="0"/>
              <a:t>-temporal differencing over a sliding window.</a:t>
            </a:r>
          </a:p>
          <a:p>
            <a:pPr lvl="1" latinLnBrk="0"/>
            <a:r>
              <a:rPr lang="en-US" dirty="0"/>
              <a:t>Perspective </a:t>
            </a:r>
            <a:r>
              <a:rPr lang="en-US" dirty="0" err="1"/>
              <a:t>homography</a:t>
            </a:r>
            <a:r>
              <a:rPr lang="en-US" dirty="0"/>
              <a:t> is used at image registration for effectiveness</a:t>
            </a:r>
          </a:p>
          <a:p>
            <a:pPr lvl="1" latinLnBrk="0"/>
            <a:r>
              <a:rPr lang="en-US" dirty="0"/>
              <a:t>Detection interval is adjusted dynamically.  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1861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(5/6)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 fontScale="92500" lnSpcReduction="20000"/>
          </a:bodyPr>
          <a:lstStyle/>
          <a:p>
            <a:pPr latinLnBrk="0"/>
            <a:r>
              <a:rPr lang="en-US" altLang="zh-CN" sz="2400" dirty="0"/>
              <a:t>Quantitative performance analyses compared to some other methods which have reported their results on the datasets.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vl="1" latinLnBrk="0"/>
            <a:r>
              <a:rPr lang="en-US" altLang="zh-CN" sz="1700" dirty="0"/>
              <a:t>p: positive (foreground) pixels number</a:t>
            </a:r>
          </a:p>
          <a:p>
            <a:pPr lvl="1" latinLnBrk="0"/>
            <a:r>
              <a:rPr lang="en-US" altLang="zh-CN" sz="1700" dirty="0"/>
              <a:t>n: negative (background) pixels number reported by detection algorithm</a:t>
            </a:r>
          </a:p>
          <a:p>
            <a:pPr lvl="1" latinLnBrk="0"/>
            <a:r>
              <a:rPr lang="en-US" altLang="zh-CN" sz="1700" dirty="0" err="1"/>
              <a:t>Tp</a:t>
            </a:r>
            <a:r>
              <a:rPr lang="en-US" altLang="zh-CN" sz="1700" dirty="0"/>
              <a:t>: true positives</a:t>
            </a:r>
          </a:p>
          <a:p>
            <a:pPr lvl="1" latinLnBrk="0"/>
            <a:r>
              <a:rPr lang="en-US" altLang="zh-CN" sz="1700" dirty="0"/>
              <a:t>Tn: true negatives in test frame compared to ground truth</a:t>
            </a:r>
          </a:p>
          <a:p>
            <a:pPr lvl="1" latinLnBrk="0"/>
            <a:r>
              <a:rPr lang="en-US" altLang="zh-CN" sz="1700" dirty="0" err="1"/>
              <a:t>Fp</a:t>
            </a:r>
            <a:r>
              <a:rPr lang="en-US" altLang="zh-CN" sz="1700" dirty="0"/>
              <a:t>: false positives</a:t>
            </a:r>
          </a:p>
          <a:p>
            <a:pPr lvl="1" latinLnBrk="0"/>
            <a:r>
              <a:rPr lang="en-US" altLang="zh-CN" sz="1700" dirty="0" err="1"/>
              <a:t>Fn</a:t>
            </a:r>
            <a:r>
              <a:rPr lang="en-US" altLang="zh-CN" sz="1700" dirty="0"/>
              <a:t>: false negatives in the test frame</a:t>
            </a:r>
          </a:p>
          <a:p>
            <a:pPr lvl="1" latinLnBrk="0"/>
            <a:r>
              <a:rPr lang="en-US" altLang="zh-CN" sz="1700" dirty="0"/>
              <a:t>N: total number of pixels in test frame, depending on image resolution.</a:t>
            </a:r>
          </a:p>
          <a:p>
            <a:pPr latinLnBrk="0"/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6E03DF-9622-4B31-B88A-A0398D428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99"/>
          <a:stretch/>
        </p:blipFill>
        <p:spPr>
          <a:xfrm>
            <a:off x="1473165" y="1310154"/>
            <a:ext cx="5400600" cy="22005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C88972-ED53-4E6B-ABC1-D61594BC1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45024"/>
            <a:ext cx="3561905" cy="961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138FE4-512D-4C6A-AC86-F215BDF4F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645024"/>
            <a:ext cx="336190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(6/6)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Performance comparison with BMS on parts of Dataset2: </a:t>
            </a:r>
          </a:p>
          <a:p>
            <a:pPr lvl="1" latinLnBrk="0"/>
            <a:r>
              <a:rPr lang="en-US" altLang="zh-CN" sz="2000" dirty="0"/>
              <a:t>(a) Mean and standard deviation of the metrics; </a:t>
            </a:r>
          </a:p>
          <a:p>
            <a:pPr lvl="1" latinLnBrk="0"/>
            <a:r>
              <a:rPr lang="en-US" altLang="zh-CN" sz="2000" dirty="0"/>
              <a:t>(b) Results of applying the two methods on a series of frames to justify better performance of the proposed method on Recall.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64ADDA-76C1-4779-A466-1D41B0F8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2708920"/>
            <a:ext cx="8895238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21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 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 err="1"/>
              <a:t>Detecte</a:t>
            </a:r>
            <a:r>
              <a:rPr lang="en-US" sz="2400" dirty="0"/>
              <a:t> multiple independently moving targets from a monocular moving camera. </a:t>
            </a:r>
          </a:p>
          <a:p>
            <a:pPr latinLnBrk="0"/>
            <a:r>
              <a:rPr lang="en-US" sz="2400" dirty="0"/>
              <a:t>Keypoints are extracted and tracked onto the next two frames in </a:t>
            </a:r>
            <a:r>
              <a:rPr lang="en-US" altLang="zh-CN" sz="2400" dirty="0"/>
              <a:t>Sliding-window framework.</a:t>
            </a:r>
          </a:p>
          <a:p>
            <a:pPr latinLnBrk="0"/>
            <a:r>
              <a:rPr lang="en-US" sz="2400" dirty="0"/>
              <a:t>Frames are registered through perspective transformation onto frame t. </a:t>
            </a:r>
          </a:p>
          <a:p>
            <a:pPr latinLnBrk="0"/>
            <a:r>
              <a:rPr lang="en-US" sz="2400" dirty="0"/>
              <a:t>Local motion history is used to separate the independently moving targets. </a:t>
            </a:r>
          </a:p>
        </p:txBody>
      </p:sp>
    </p:spTree>
    <p:extLst>
      <p:ext uri="{BB962C8B-B14F-4D97-AF65-F5344CB8AC3E}">
        <p14:creationId xmlns:p14="http://schemas.microsoft.com/office/powerpoint/2010/main" val="67564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410794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Matching using </a:t>
            </a:r>
            <a:r>
              <a:rPr lang="en-US" dirty="0">
                <a:sym typeface="Wingdings" panose="05000000000000000000" pitchFamily="2" charset="2"/>
              </a:rPr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76470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Key point matches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6952" y="1340768"/>
            <a:ext cx="29260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sz="1400" dirty="0"/>
              <a:t>Choose a random subset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6952" y="2060848"/>
            <a:ext cx="2926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sz="1400" dirty="0"/>
              <a:t>Calculate the geometrical transformations (H) of key points between images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6952" y="3717032"/>
            <a:ext cx="29260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sz="1400" dirty="0"/>
              <a:t>Calculate outliers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6952" y="4372182"/>
            <a:ext cx="292608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sz="1400" dirty="0"/>
              <a:t>Save the transformation if it gives smaller outliers, also save the selected subset of correspondences 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3419872" y="5733256"/>
            <a:ext cx="2160240" cy="5040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1400" dirty="0"/>
              <a:t>Is satisfied?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63888" y="3140968"/>
                <a:ext cx="1872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140968"/>
                <a:ext cx="1872208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63888" y="5246076"/>
                <a:ext cx="1872208" cy="313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dirty="0" smtClean="0">
                              <a:latin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246076"/>
                <a:ext cx="1872208" cy="3131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5" idx="2"/>
            <a:endCxn id="9" idx="0"/>
          </p:cNvCxnSpPr>
          <p:nvPr/>
        </p:nvCxnSpPr>
        <p:spPr>
          <a:xfrm>
            <a:off x="4499992" y="1072481"/>
            <a:ext cx="0" cy="2682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4499992" y="1648545"/>
            <a:ext cx="0" cy="4123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4" idx="0"/>
          </p:cNvCxnSpPr>
          <p:nvPr/>
        </p:nvCxnSpPr>
        <p:spPr>
          <a:xfrm>
            <a:off x="4499992" y="2792368"/>
            <a:ext cx="0" cy="34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11" idx="0"/>
          </p:cNvCxnSpPr>
          <p:nvPr/>
        </p:nvCxnSpPr>
        <p:spPr>
          <a:xfrm>
            <a:off x="4499992" y="3448745"/>
            <a:ext cx="0" cy="2682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2" idx="0"/>
          </p:cNvCxnSpPr>
          <p:nvPr/>
        </p:nvCxnSpPr>
        <p:spPr>
          <a:xfrm>
            <a:off x="4499992" y="4024809"/>
            <a:ext cx="0" cy="3473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15" idx="0"/>
          </p:cNvCxnSpPr>
          <p:nvPr/>
        </p:nvCxnSpPr>
        <p:spPr>
          <a:xfrm>
            <a:off x="4499992" y="5110846"/>
            <a:ext cx="0" cy="1352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  <a:endCxn id="13" idx="0"/>
          </p:cNvCxnSpPr>
          <p:nvPr/>
        </p:nvCxnSpPr>
        <p:spPr>
          <a:xfrm>
            <a:off x="4499992" y="5559239"/>
            <a:ext cx="0" cy="1740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1"/>
            <a:endCxn id="9" idx="1"/>
          </p:cNvCxnSpPr>
          <p:nvPr/>
        </p:nvCxnSpPr>
        <p:spPr>
          <a:xfrm rot="10800000">
            <a:off x="3036952" y="1494658"/>
            <a:ext cx="382920" cy="4490627"/>
          </a:xfrm>
          <a:prstGeom prst="bentConnector3">
            <a:avLst>
              <a:gd name="adj1" fmla="val 15969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</p:cNvCxnSpPr>
          <p:nvPr/>
        </p:nvCxnSpPr>
        <p:spPr>
          <a:xfrm>
            <a:off x="5580112" y="5985284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84168" y="5786099"/>
            <a:ext cx="29260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sz="1400" dirty="0"/>
              <a:t>Removes </a:t>
            </a:r>
            <a:r>
              <a:rPr lang="en-US" sz="1400"/>
              <a:t>bad correspondences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297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+ Perspective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Plane equation: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𝑎𝑋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𝑏𝑌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𝑐𝑍</m:t>
                    </m:r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Plane equation in perspective projection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Simplify: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Each element: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980728"/>
                <a:ext cx="1629229" cy="659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80728"/>
                <a:ext cx="1629229" cy="6592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2108639"/>
                <a:ext cx="2842253" cy="705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08639"/>
                <a:ext cx="2842253" cy="7050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2649950" y="2379498"/>
            <a:ext cx="243701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79159" y="3005405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159" y="3005405"/>
                <a:ext cx="50866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8428" y="3717032"/>
                <a:ext cx="2492670" cy="705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28" y="3717032"/>
                <a:ext cx="2492670" cy="7050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99992" y="3717032"/>
                <a:ext cx="1236621" cy="705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717032"/>
                <a:ext cx="1236621" cy="7050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491880" y="406953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316" y="5013176"/>
                <a:ext cx="21906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𝑋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16" y="5013176"/>
                <a:ext cx="2190663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68" y="5353471"/>
                <a:ext cx="2262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𝑌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53471"/>
                <a:ext cx="2262158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4370" y="5713511"/>
                <a:ext cx="226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𝑍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70" y="5713511"/>
                <a:ext cx="2260555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131841" y="5330199"/>
            <a:ext cx="288031" cy="42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20987" y="4979561"/>
                <a:ext cx="2394630" cy="532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𝑥</m:t>
                      </m:r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87" y="4979561"/>
                <a:ext cx="2394630" cy="532453"/>
              </a:xfrm>
              <a:prstGeom prst="rect">
                <a:avLst/>
              </a:prstGeom>
              <a:blipFill rotWithShape="1">
                <a:blip r:embed="rId11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115616" y="4979561"/>
            <a:ext cx="1829309" cy="37391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179320" y="4590192"/>
            <a:ext cx="2895600" cy="400908"/>
          </a:xfrm>
          <a:custGeom>
            <a:avLst/>
            <a:gdLst>
              <a:gd name="connsiteX0" fmla="*/ 0 w 2834640"/>
              <a:gd name="connsiteY0" fmla="*/ 365769 h 365769"/>
              <a:gd name="connsiteX1" fmla="*/ 464820 w 2834640"/>
              <a:gd name="connsiteY1" fmla="*/ 190509 h 365769"/>
              <a:gd name="connsiteX2" fmla="*/ 1790700 w 2834640"/>
              <a:gd name="connsiteY2" fmla="*/ 9 h 365769"/>
              <a:gd name="connsiteX3" fmla="*/ 2834640 w 2834640"/>
              <a:gd name="connsiteY3" fmla="*/ 198129 h 365769"/>
              <a:gd name="connsiteX0" fmla="*/ 0 w 2895600"/>
              <a:gd name="connsiteY0" fmla="*/ 370428 h 400908"/>
              <a:gd name="connsiteX1" fmla="*/ 464820 w 2895600"/>
              <a:gd name="connsiteY1" fmla="*/ 195168 h 400908"/>
              <a:gd name="connsiteX2" fmla="*/ 1790700 w 2895600"/>
              <a:gd name="connsiteY2" fmla="*/ 4668 h 400908"/>
              <a:gd name="connsiteX3" fmla="*/ 2895600 w 2895600"/>
              <a:gd name="connsiteY3" fmla="*/ 400908 h 4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400908">
                <a:moveTo>
                  <a:pt x="0" y="370428"/>
                </a:moveTo>
                <a:cubicBezTo>
                  <a:pt x="83185" y="313278"/>
                  <a:pt x="166370" y="256128"/>
                  <a:pt x="464820" y="195168"/>
                </a:cubicBezTo>
                <a:cubicBezTo>
                  <a:pt x="763270" y="134208"/>
                  <a:pt x="1385570" y="-29622"/>
                  <a:pt x="1790700" y="4668"/>
                </a:cubicBezTo>
                <a:cubicBezTo>
                  <a:pt x="2195830" y="38958"/>
                  <a:pt x="2724150" y="367888"/>
                  <a:pt x="2895600" y="400908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72000" y="4945006"/>
            <a:ext cx="1829309" cy="37391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67944" y="4509120"/>
                <a:ext cx="2160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Normalize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09120"/>
                <a:ext cx="2160240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563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055368" y="5752374"/>
                <a:ext cx="2376100" cy="532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68" y="5752374"/>
                <a:ext cx="2376100" cy="532453"/>
              </a:xfrm>
              <a:prstGeom prst="rect">
                <a:avLst/>
              </a:prstGeom>
              <a:blipFill rotWithShape="1">
                <a:blip r:embed="rId13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54336" y="5362063"/>
                <a:ext cx="158417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Scale ambiguity: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336" y="5362063"/>
                <a:ext cx="1584176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28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Homography</a:t>
            </a:r>
            <a:r>
              <a:rPr lang="en-US" dirty="0"/>
              <a:t>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Solution: solve the following linear equation using 8 sample points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8" y="692696"/>
            <a:ext cx="39243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300728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Example of </a:t>
            </a:r>
            <a:r>
              <a:rPr lang="en-US" sz="1800" dirty="0" err="1"/>
              <a:t>homography</a:t>
            </a:r>
            <a:r>
              <a:rPr lang="en-US" sz="1800" dirty="0"/>
              <a:t> transform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93296"/>
            <a:ext cx="6408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</a:t>
            </a:r>
            <a:r>
              <a:rPr lang="en-US" sz="1200" dirty="0">
                <a:hlinkClick r:id="rId3"/>
              </a:rPr>
              <a:t>http://www.corrmap.com/features/homography_transformation.php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76" y="3900645"/>
                <a:ext cx="4290085" cy="1941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8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8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8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00645"/>
                <a:ext cx="4290085" cy="19413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1560" y="1052736"/>
                <a:ext cx="1545743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′</m:t>
                      </m:r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𝑏𝑦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𝑔𝑥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h𝑦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1545743" cy="539122"/>
              </a:xfrm>
              <a:prstGeom prst="rect">
                <a:avLst/>
              </a:prstGeom>
              <a:blipFill rotWithShape="1">
                <a:blip r:embed="rId5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1560" y="1988840"/>
                <a:ext cx="1566775" cy="539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𝑒𝑦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𝑔𝑥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h𝑦</m:t>
                          </m:r>
                          <m:r>
                            <a:rPr lang="en-US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88840"/>
                <a:ext cx="1566775" cy="539635"/>
              </a:xfrm>
              <a:prstGeom prst="rect">
                <a:avLst/>
              </a:prstGeom>
              <a:blipFill rotWithShape="1">
                <a:blip r:embed="rId6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20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Framework of Moving Target Detection (1/2)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Framework for detection of moving targets via a monocular moving camera.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vl="1" latinLnBrk="0"/>
            <a:r>
              <a:rPr lang="en-US" altLang="zh-CN" dirty="0"/>
              <a:t>Compensating the camera motion.</a:t>
            </a:r>
          </a:p>
          <a:p>
            <a:pPr lvl="1" latinLnBrk="0"/>
            <a:r>
              <a:rPr lang="en-US" altLang="zh-CN" dirty="0"/>
              <a:t>Subtract the moving background.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24B420-7EB1-4245-9277-C5975DA6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792"/>
            <a:ext cx="9144000" cy="32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5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Motion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1052736"/>
            <a:ext cx="9129045" cy="534806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Predict a frame in a video by accounting for motion of the camera.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vl="1" latinLnBrk="0"/>
            <a:r>
              <a:rPr lang="en-US" altLang="zh-CN" dirty="0"/>
              <a:t>Original.</a:t>
            </a:r>
            <a:r>
              <a:rPr lang="zh-CN" altLang="en-US" dirty="0"/>
              <a:t> </a:t>
            </a:r>
            <a:r>
              <a:rPr lang="en-US" altLang="zh-CN" dirty="0"/>
              <a:t>Difference. Motion compensated difference.</a:t>
            </a:r>
          </a:p>
          <a:p>
            <a:pPr lvl="1" latinLnBrk="0"/>
            <a:r>
              <a:rPr lang="en-US" altLang="zh-CN" dirty="0"/>
              <a:t>Shifted right by 2 pixels. Shifting frame compensates for panning of camera, thus there is greater overlap between two frames.</a:t>
            </a:r>
          </a:p>
        </p:txBody>
      </p:sp>
      <p:pic>
        <p:nvPicPr>
          <p:cNvPr id="1028" name="Picture 4" descr="运动补偿example-original.jpg">
            <a:extLst>
              <a:ext uri="{FF2B5EF4-FFF2-40B4-BE49-F238E27FC236}">
                <a16:creationId xmlns:a16="http://schemas.microsoft.com/office/drawing/2014/main" id="{6B332DA5-B52D-4011-B13F-218F7377A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"/>
          <a:stretch/>
        </p:blipFill>
        <p:spPr bwMode="auto">
          <a:xfrm>
            <a:off x="49478" y="2276871"/>
            <a:ext cx="2996981" cy="1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tion compensation example-difference.jpg">
            <a:extLst>
              <a:ext uri="{FF2B5EF4-FFF2-40B4-BE49-F238E27FC236}">
                <a16:creationId xmlns:a16="http://schemas.microsoft.com/office/drawing/2014/main" id="{80C9E7C3-317E-476D-99DF-95313621C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"/>
          <a:stretch/>
        </p:blipFill>
        <p:spPr bwMode="auto">
          <a:xfrm>
            <a:off x="3080985" y="2276872"/>
            <a:ext cx="2996981" cy="1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tion compensation example-compensated difference.jpg">
            <a:extLst>
              <a:ext uri="{FF2B5EF4-FFF2-40B4-BE49-F238E27FC236}">
                <a16:creationId xmlns:a16="http://schemas.microsoft.com/office/drawing/2014/main" id="{8E213914-3B3E-4215-8E03-FC6C08EBE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"/>
          <a:stretch/>
        </p:blipFill>
        <p:spPr bwMode="auto">
          <a:xfrm>
            <a:off x="6112491" y="2276871"/>
            <a:ext cx="2996982" cy="1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3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Corner Detection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9121"/>
            <a:ext cx="9129045" cy="58216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Average grayscale change along direction [</a:t>
            </a:r>
            <a:r>
              <a:rPr lang="en-US" altLang="zh-CN" sz="2400" dirty="0" err="1"/>
              <a:t>u,v</a:t>
            </a:r>
            <a:r>
              <a:rPr lang="en-US" altLang="zh-CN" sz="2400" dirty="0"/>
              <a:t>].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481847-3B3F-422F-BC1E-37FACFB1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196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604D9841-204B-4E08-BAC5-709551D2F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70206"/>
              </p:ext>
            </p:extLst>
          </p:nvPr>
        </p:nvGraphicFramePr>
        <p:xfrm>
          <a:off x="353361" y="1028750"/>
          <a:ext cx="495617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3" imgW="2768400" imgH="812520" progId="Equation.DSMT4">
                  <p:embed/>
                </p:oleObj>
              </mc:Choice>
              <mc:Fallback>
                <p:oleObj name="Equation" r:id="rId3" imgW="276840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61" y="1028750"/>
                        <a:ext cx="4956175" cy="1452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7AEF3EF9-442C-4FCC-B344-A04C2C595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248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FB4CD4DD-86C3-4535-8AAC-54E3EE4E6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917703"/>
              </p:ext>
            </p:extLst>
          </p:nvPr>
        </p:nvGraphicFramePr>
        <p:xfrm>
          <a:off x="509771" y="2472165"/>
          <a:ext cx="2631945" cy="804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5" imgW="1498600" imgH="457200" progId="Equation.DSMT4">
                  <p:embed/>
                </p:oleObj>
              </mc:Choice>
              <mc:Fallback>
                <p:oleObj name="Equation" r:id="rId5" imgW="14986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71" y="2472165"/>
                        <a:ext cx="2631945" cy="804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>
            <a:extLst>
              <a:ext uri="{FF2B5EF4-FFF2-40B4-BE49-F238E27FC236}">
                <a16:creationId xmlns:a16="http://schemas.microsoft.com/office/drawing/2014/main" id="{891CC424-73E9-43A0-A9E1-D4C9BED58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017" y="2729485"/>
            <a:ext cx="124477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D23F17E4-7DFE-4B53-80ED-FF4EAB675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954488"/>
              </p:ext>
            </p:extLst>
          </p:nvPr>
        </p:nvGraphicFramePr>
        <p:xfrm>
          <a:off x="485826" y="3386537"/>
          <a:ext cx="2936382" cy="83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7" imgW="1765300" imgH="508000" progId="Equation.DSMT4">
                  <p:embed/>
                </p:oleObj>
              </mc:Choice>
              <mc:Fallback>
                <p:oleObj name="Equation" r:id="rId7" imgW="17653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26" y="3386537"/>
                        <a:ext cx="2936382" cy="836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>
            <a:extLst>
              <a:ext uri="{FF2B5EF4-FFF2-40B4-BE49-F238E27FC236}">
                <a16:creationId xmlns:a16="http://schemas.microsoft.com/office/drawing/2014/main" id="{45162BB2-EB32-4162-ACA8-3EAEB83E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38807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F31FDC7F-FDD8-4F6D-B7A8-80A11290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43690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09865CE1-CB6E-4FD2-A0B7-0A39D278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5140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29D684D-7735-4DDA-BBFF-23D4ED2EC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7717" y="1827212"/>
            <a:ext cx="1342857" cy="119047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6C3EEBA-0772-4221-A037-E682ECBF4B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8478" y="1834211"/>
            <a:ext cx="1409524" cy="12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6544723-66C9-4F6D-92C8-60D7F1F4D6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1953" y="1737432"/>
            <a:ext cx="1438095" cy="1295238"/>
          </a:xfrm>
          <a:prstGeom prst="rect">
            <a:avLst/>
          </a:prstGeom>
        </p:spPr>
      </p:pic>
      <p:grpSp>
        <p:nvGrpSpPr>
          <p:cNvPr id="37" name="Group 23">
            <a:extLst>
              <a:ext uri="{FF2B5EF4-FFF2-40B4-BE49-F238E27FC236}">
                <a16:creationId xmlns:a16="http://schemas.microsoft.com/office/drawing/2014/main" id="{FE7C390B-B37C-4C79-8B9D-99B303F1BDB5}"/>
              </a:ext>
            </a:extLst>
          </p:cNvPr>
          <p:cNvGrpSpPr>
            <a:grpSpLocks/>
          </p:cNvGrpSpPr>
          <p:nvPr/>
        </p:nvGrpSpPr>
        <p:grpSpPr bwMode="auto">
          <a:xfrm rot="1280297">
            <a:off x="4007729" y="3687639"/>
            <a:ext cx="3886200" cy="2489200"/>
            <a:chOff x="1584" y="2793"/>
            <a:chExt cx="1824" cy="1175"/>
          </a:xfrm>
        </p:grpSpPr>
        <p:sp>
          <p:nvSpPr>
            <p:cNvPr id="38" name="Oval 24">
              <a:extLst>
                <a:ext uri="{FF2B5EF4-FFF2-40B4-BE49-F238E27FC236}">
                  <a16:creationId xmlns:a16="http://schemas.microsoft.com/office/drawing/2014/main" id="{726E1701-4FF1-4DD8-B69A-EDB6F3F16A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87176">
              <a:off x="1584" y="2928"/>
              <a:ext cx="1824" cy="912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Line 25">
              <a:extLst>
                <a:ext uri="{FF2B5EF4-FFF2-40B4-BE49-F238E27FC236}">
                  <a16:creationId xmlns:a16="http://schemas.microsoft.com/office/drawing/2014/main" id="{1B9DCD15-34FC-479F-93F7-28BB4ABBD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8" y="2793"/>
              <a:ext cx="1397" cy="1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B492ECFE-936D-4EC6-A80B-7A41B71F3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3024"/>
              <a:ext cx="594" cy="7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27">
              <a:extLst>
                <a:ext uri="{FF2B5EF4-FFF2-40B4-BE49-F238E27FC236}">
                  <a16:creationId xmlns:a16="http://schemas.microsoft.com/office/drawing/2014/main" id="{E28B63D5-F3D2-4365-8CD6-3DDF9A9FA6B4}"/>
                </a:ext>
              </a:extLst>
            </p:cNvPr>
            <p:cNvSpPr>
              <a:spLocks/>
            </p:cNvSpPr>
            <p:nvPr/>
          </p:nvSpPr>
          <p:spPr bwMode="auto">
            <a:xfrm rot="-7858971">
              <a:off x="2850" y="2776"/>
              <a:ext cx="144" cy="816"/>
            </a:xfrm>
            <a:prstGeom prst="leftBrace">
              <a:avLst>
                <a:gd name="adj1" fmla="val 47222"/>
                <a:gd name="adj2" fmla="val 49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AutoShape 28">
              <a:extLst>
                <a:ext uri="{FF2B5EF4-FFF2-40B4-BE49-F238E27FC236}">
                  <a16:creationId xmlns:a16="http://schemas.microsoft.com/office/drawing/2014/main" id="{4278B969-D86F-4E34-8B65-20FADEBE4CAC}"/>
                </a:ext>
              </a:extLst>
            </p:cNvPr>
            <p:cNvSpPr>
              <a:spLocks/>
            </p:cNvSpPr>
            <p:nvPr/>
          </p:nvSpPr>
          <p:spPr bwMode="auto">
            <a:xfrm rot="-2458971">
              <a:off x="2170" y="3090"/>
              <a:ext cx="182" cy="384"/>
            </a:xfrm>
            <a:prstGeom prst="leftBrace">
              <a:avLst>
                <a:gd name="adj1" fmla="val 17582"/>
                <a:gd name="adj2" fmla="val 49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Rectangle 29">
            <a:extLst>
              <a:ext uri="{FF2B5EF4-FFF2-40B4-BE49-F238E27FC236}">
                <a16:creationId xmlns:a16="http://schemas.microsoft.com/office/drawing/2014/main" id="{3B37ED65-77BD-4FEA-82E0-ABBBD2FBE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32" y="4620707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zh-CN" sz="24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8A7BEEB3-E00E-49D5-BAF9-2E62C0DC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206" y="4984467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zh-CN" sz="24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F10F369-A22E-41A9-B598-B5A1AD06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2" y="4475831"/>
            <a:ext cx="3951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Eigenvalues of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endParaRPr lang="zh-CN" altLang="ru-RU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25CC9954-F632-4A55-B2DA-E05E09F5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885" y="3396420"/>
            <a:ext cx="1676400" cy="7078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rapid change</a:t>
            </a:r>
            <a:endParaRPr lang="zh-CN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7DE5B793-32E9-431A-AF3A-B00B55FC3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266" y="4569599"/>
            <a:ext cx="1676400" cy="7078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slow change</a:t>
            </a:r>
            <a:endParaRPr lang="zh-CN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Harris corner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03559"/>
            <a:ext cx="9129045" cy="5597241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Harris corner. </a:t>
            </a:r>
          </a:p>
          <a:p>
            <a:pPr lvl="1" latinLnBrk="0"/>
            <a:r>
              <a:rPr lang="en-US" altLang="zh-CN" dirty="0"/>
              <a:t>Corner response function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marL="0" indent="0" latinLnBrk="0">
              <a:buNone/>
            </a:pPr>
            <a:endParaRPr lang="en-US" sz="2400" dirty="0"/>
          </a:p>
          <a:p>
            <a:pPr marL="0" indent="0" latinLnBrk="0">
              <a:buNone/>
            </a:pPr>
            <a:endParaRPr lang="en-US" sz="2400" dirty="0"/>
          </a:p>
          <a:p>
            <a:pPr marL="0" indent="0" latinLnBrk="0">
              <a:buNone/>
            </a:pPr>
            <a:endParaRPr lang="en-US" sz="2400" dirty="0"/>
          </a:p>
          <a:p>
            <a:pPr marL="0" indent="0" latinLnBrk="0">
              <a:buNone/>
            </a:pPr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481847-3B3F-422F-BC1E-37FACFB1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196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AEF3EF9-442C-4FCC-B344-A04C2C595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248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1CC424-73E9-43A0-A9E1-D4C9BED58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017" y="2729485"/>
            <a:ext cx="124477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45162BB2-EB32-4162-ACA8-3EAEB83E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38807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2F8A237F-4AF3-4890-A4E1-887C5CB27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02406"/>
              </p:ext>
            </p:extLst>
          </p:nvPr>
        </p:nvGraphicFramePr>
        <p:xfrm>
          <a:off x="970164" y="1706695"/>
          <a:ext cx="2830797" cy="50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3" imgW="1536700" imgH="279400" progId="Equation.DSMT4">
                  <p:embed/>
                </p:oleObj>
              </mc:Choice>
              <mc:Fallback>
                <p:oleObj name="Equation" r:id="rId3" imgW="1536700" imgH="27940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2F8A237F-4AF3-4890-A4E1-887C5CB278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164" y="1706695"/>
                        <a:ext cx="2830797" cy="509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>
            <a:extLst>
              <a:ext uri="{FF2B5EF4-FFF2-40B4-BE49-F238E27FC236}">
                <a16:creationId xmlns:a16="http://schemas.microsoft.com/office/drawing/2014/main" id="{F31FDC7F-FDD8-4F6D-B7A8-80A11290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43690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73A92FF2-A2EC-4F46-986C-A1027ACCF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054617"/>
              </p:ext>
            </p:extLst>
          </p:nvPr>
        </p:nvGraphicFramePr>
        <p:xfrm>
          <a:off x="1016227" y="2269579"/>
          <a:ext cx="1875580" cy="80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5" imgW="1066800" imgH="457200" progId="Equation.DSMT4">
                  <p:embed/>
                </p:oleObj>
              </mc:Choice>
              <mc:Fallback>
                <p:oleObj name="Equation" r:id="rId5" imgW="1066800" imgH="45720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73A92FF2-A2EC-4F46-986C-A1027ACCFF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227" y="2269579"/>
                        <a:ext cx="1875580" cy="803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8">
            <a:extLst>
              <a:ext uri="{FF2B5EF4-FFF2-40B4-BE49-F238E27FC236}">
                <a16:creationId xmlns:a16="http://schemas.microsoft.com/office/drawing/2014/main" id="{09865CE1-CB6E-4FD2-A0B7-0A39D278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51407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ED44A786-F9DA-4D0D-B98D-522E4E3C3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571436"/>
              </p:ext>
            </p:extLst>
          </p:nvPr>
        </p:nvGraphicFramePr>
        <p:xfrm>
          <a:off x="1016227" y="3795418"/>
          <a:ext cx="2032611" cy="52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7" imgW="1358640" imgH="279360" progId="Equation.DSMT4">
                  <p:embed/>
                </p:oleObj>
              </mc:Choice>
              <mc:Fallback>
                <p:oleObj name="Equation" r:id="rId7" imgW="1358640" imgH="27936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ED44A786-F9DA-4D0D-B98D-522E4E3C3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227" y="3795418"/>
                        <a:ext cx="2032611" cy="524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>
            <a:extLst>
              <a:ext uri="{FF2B5EF4-FFF2-40B4-BE49-F238E27FC236}">
                <a16:creationId xmlns:a16="http://schemas.microsoft.com/office/drawing/2014/main" id="{3E4A7F0B-5E5E-47A7-9B9B-44FE5590A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220" y="3248612"/>
            <a:ext cx="1528556" cy="3242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503BF8E-468E-43F4-933F-424AC3D672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26527" r="21929" b="46525"/>
          <a:stretch/>
        </p:blipFill>
        <p:spPr bwMode="auto">
          <a:xfrm>
            <a:off x="1016227" y="4638612"/>
            <a:ext cx="4181078" cy="1004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658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Good Features To Track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Good Features To Track. KLT. </a:t>
            </a:r>
          </a:p>
          <a:p>
            <a:pPr lvl="1" latinLnBrk="0"/>
            <a:r>
              <a:rPr lang="en-US" altLang="zh-CN" dirty="0"/>
              <a:t>Directly computes                      .  </a:t>
            </a:r>
          </a:p>
          <a:p>
            <a:pPr lvl="1" latinLnBrk="0"/>
            <a:r>
              <a:rPr lang="en-US" altLang="zh-CN" dirty="0"/>
              <a:t>Under certain assumptions, the corners are more stable for tracking. </a:t>
            </a:r>
            <a:endParaRPr lang="en-US" altLang="zh-CN" sz="2400" dirty="0"/>
          </a:p>
          <a:p>
            <a:pPr latinLnBrk="0"/>
            <a:r>
              <a:rPr lang="en-US" altLang="zh-CN" sz="2400" dirty="0"/>
              <a:t>Smaller eigenvalue is higher than a threshold (min(λ</a:t>
            </a:r>
            <a:r>
              <a:rPr lang="en-US" altLang="zh-CN" sz="2000" dirty="0"/>
              <a:t>1</a:t>
            </a:r>
            <a:r>
              <a:rPr lang="en-US" altLang="zh-CN" sz="2400" dirty="0"/>
              <a:t>,λ</a:t>
            </a:r>
            <a:r>
              <a:rPr lang="en-US" altLang="zh-CN" sz="2000" dirty="0"/>
              <a:t>2</a:t>
            </a:r>
            <a:r>
              <a:rPr lang="en-US" altLang="zh-CN" sz="2400" dirty="0"/>
              <a:t>)&gt;λ)</a:t>
            </a:r>
          </a:p>
          <a:p>
            <a:pPr lvl="1" latinLnBrk="0"/>
            <a:r>
              <a:rPr lang="en-US" altLang="zh-CN" dirty="0"/>
              <a:t>Threshold: image resolution and illumination, compensate for part of the noise. </a:t>
            </a:r>
          </a:p>
          <a:p>
            <a:pPr lvl="1" latinLnBrk="0"/>
            <a:r>
              <a:rPr lang="en-US" altLang="zh-CN" dirty="0"/>
              <a:t>Lower bound on λ: a region of the image with rather uniform brightness, </a:t>
            </a:r>
          </a:p>
          <a:p>
            <a:pPr lvl="1" latinLnBrk="0"/>
            <a:r>
              <a:rPr lang="en-US" altLang="zh-CN" dirty="0"/>
              <a:t>Upper bound: a highly-textured region.</a:t>
            </a:r>
          </a:p>
          <a:p>
            <a:pPr latinLnBrk="0"/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9CD5D9-620E-417D-9109-04832B756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412776"/>
            <a:ext cx="1548154" cy="3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Sliding Window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Use temporal sliding window of 3 frames with gap </a:t>
            </a:r>
          </a:p>
          <a:p>
            <a:pPr marL="0" indent="0" latinLnBrk="0">
              <a:buNone/>
            </a:pPr>
            <a:r>
              <a:rPr lang="en-US" altLang="zh-CN" sz="2400" dirty="0"/>
              <a:t>                                            for compensating the background      </a:t>
            </a:r>
          </a:p>
          <a:p>
            <a:pPr marL="0" indent="0" latinLnBrk="0">
              <a:buNone/>
            </a:pPr>
            <a:r>
              <a:rPr lang="en-US" altLang="zh-CN" sz="2400" dirty="0"/>
              <a:t>     motion at different scales.</a:t>
            </a:r>
          </a:p>
          <a:p>
            <a:pPr latinLnBrk="0"/>
            <a:r>
              <a:rPr lang="en-US" altLang="zh-CN" sz="2400" dirty="0"/>
              <a:t>Extracted </a:t>
            </a:r>
            <a:r>
              <a:rPr lang="en-US" altLang="zh-CN" sz="2400" dirty="0" err="1"/>
              <a:t>keypoints</a:t>
            </a:r>
            <a:r>
              <a:rPr lang="en-US" altLang="zh-CN" sz="2400" dirty="0"/>
              <a:t> of frame t (non-constant reference) are tracked over two successive frames of            and              .</a:t>
            </a:r>
          </a:p>
          <a:p>
            <a:pPr latinLnBrk="0"/>
            <a:r>
              <a:rPr lang="en-US" altLang="zh-CN" sz="2400" dirty="0"/>
              <a:t>      (number of frames in the interval)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vl="1" latinLnBrk="0"/>
            <a:r>
              <a:rPr lang="en-US" altLang="zh-CN" sz="2000" dirty="0"/>
              <a:t>Frame per second (fps) rate of the video stream (R(c)), </a:t>
            </a:r>
          </a:p>
          <a:p>
            <a:pPr lvl="1" latinLnBrk="0"/>
            <a:r>
              <a:rPr lang="en-US" altLang="zh-CN" sz="2000" dirty="0"/>
              <a:t>UAV’s altitude (A(v)), </a:t>
            </a:r>
          </a:p>
          <a:p>
            <a:pPr lvl="1" latinLnBrk="0"/>
            <a:r>
              <a:rPr lang="en-US" altLang="zh-CN" sz="2000" dirty="0"/>
              <a:t>Algorithm computational complexity (O(c))</a:t>
            </a:r>
          </a:p>
          <a:p>
            <a:pPr lvl="1" latinLnBrk="0"/>
            <a:r>
              <a:rPr lang="en-US" altLang="zh-CN" sz="2000" dirty="0"/>
              <a:t>UAV’s speed (S(v)).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8098EA-5747-4223-96FD-321EDE61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38" y="3573016"/>
            <a:ext cx="2295238" cy="7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56897BA-1715-46BC-B6F4-9FFD587EE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35" b="-1"/>
          <a:stretch/>
        </p:blipFill>
        <p:spPr>
          <a:xfrm>
            <a:off x="467544" y="1484784"/>
            <a:ext cx="2990476" cy="2803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B94886B-BFCA-42E1-B5FA-6EA490E40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3" t="20435" r="54250" b="3272"/>
          <a:stretch/>
        </p:blipFill>
        <p:spPr>
          <a:xfrm>
            <a:off x="5724128" y="2735777"/>
            <a:ext cx="792088" cy="2688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287FFA-2780-4A1A-9F98-44CF68147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14" t="18818" r="1276"/>
          <a:stretch/>
        </p:blipFill>
        <p:spPr>
          <a:xfrm>
            <a:off x="7164288" y="2735777"/>
            <a:ext cx="1008112" cy="2860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62A2DB-DB03-4CAD-99D3-4B661ABE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78" t="20435" r="54250" b="3272"/>
          <a:stretch/>
        </p:blipFill>
        <p:spPr>
          <a:xfrm>
            <a:off x="488860" y="3160164"/>
            <a:ext cx="328098" cy="2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Optical Flow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84597"/>
            <a:ext cx="9129045" cy="5716203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Optical flow</a:t>
            </a:r>
          </a:p>
          <a:p>
            <a:pPr marL="0" indent="0" latinLnBrk="0">
              <a:buNone/>
            </a:pPr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latinLnBrk="0"/>
            <a:r>
              <a:rPr lang="en-US" altLang="zh-CN" sz="2400" dirty="0"/>
              <a:t>Basic optical flow constraint equation.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D0B0941-D767-4C20-9FC7-2015675FD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4" y="3716684"/>
            <a:ext cx="3533448" cy="26537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73AE26-5959-47AE-80D7-D4E03B173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83" t="19414" r="54334" b="76510"/>
          <a:stretch/>
        </p:blipFill>
        <p:spPr bwMode="auto">
          <a:xfrm>
            <a:off x="1377855" y="1122219"/>
            <a:ext cx="4818983" cy="469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DF0C2A3-137F-4AF2-A5A9-405A40B88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36" t="29199" r="53491" b="64257"/>
          <a:stretch/>
        </p:blipFill>
        <p:spPr bwMode="auto">
          <a:xfrm>
            <a:off x="1317327" y="1572618"/>
            <a:ext cx="4818983" cy="721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C5CE49-12E5-48F5-8125-EAFF7A453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7" t="46488" r="65055" b="46733"/>
          <a:stretch/>
        </p:blipFill>
        <p:spPr bwMode="auto">
          <a:xfrm>
            <a:off x="1691680" y="2262244"/>
            <a:ext cx="2560200" cy="757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E433BED-835C-4B2E-8CC2-1722D6768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48" t="63544" r="58090" b="32775"/>
          <a:stretch/>
        </p:blipFill>
        <p:spPr bwMode="auto">
          <a:xfrm>
            <a:off x="1763688" y="3281990"/>
            <a:ext cx="1753058" cy="404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B3886A9-D456-4D5E-82BE-BD45B417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229" y="3716684"/>
            <a:ext cx="4728741" cy="26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51484"/>
      </p:ext>
    </p:extLst>
  </p:cSld>
  <p:clrMapOvr>
    <a:masterClrMapping/>
  </p:clrMapOvr>
</p:sld>
</file>

<file path=ppt/theme/theme1.xml><?xml version="1.0" encoding="utf-8"?>
<a:theme xmlns:a="http://schemas.openxmlformats.org/drawingml/2006/main" name="1_islab2006-E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islab2006-Eng">
      <a:majorFont>
        <a:latin typeface="Microsoft Sans Serif"/>
        <a:ea typeface="굴림"/>
        <a:cs typeface=""/>
      </a:majorFont>
      <a:minorFont>
        <a:latin typeface="Microsoft Sans Serif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51456</TotalTime>
  <Words>1529</Words>
  <Application>Microsoft Office PowerPoint</Application>
  <PresentationFormat>全屏显示(4:3)</PresentationFormat>
  <Paragraphs>255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Gulim</vt:lpstr>
      <vt:lpstr>MS PGothic</vt:lpstr>
      <vt:lpstr>宋体</vt:lpstr>
      <vt:lpstr>휴먼명조</vt:lpstr>
      <vt:lpstr>Arial</vt:lpstr>
      <vt:lpstr>Arial Narrow</vt:lpstr>
      <vt:lpstr>Cambria</vt:lpstr>
      <vt:lpstr>Cambria Math</vt:lpstr>
      <vt:lpstr>Microsoft Sans Serif</vt:lpstr>
      <vt:lpstr>Symbol</vt:lpstr>
      <vt:lpstr>Tahoma</vt:lpstr>
      <vt:lpstr>Times New Roman</vt:lpstr>
      <vt:lpstr>Wingdings</vt:lpstr>
      <vt:lpstr>1_islab2006-Eng</vt:lpstr>
      <vt:lpstr>Equation</vt:lpstr>
      <vt:lpstr>Effective and Efﬁcient Detection of Moving Targets From a UAV’s Camera  </vt:lpstr>
      <vt:lpstr>Overview</vt:lpstr>
      <vt:lpstr> Framework of Moving Target Detection (1/2)  </vt:lpstr>
      <vt:lpstr> Motion compensation</vt:lpstr>
      <vt:lpstr>Corner Detection</vt:lpstr>
      <vt:lpstr>Harris corner</vt:lpstr>
      <vt:lpstr>Good Features To Track  </vt:lpstr>
      <vt:lpstr> Sliding Window  </vt:lpstr>
      <vt:lpstr> Optical Flow  </vt:lpstr>
      <vt:lpstr> Keypoints Matching  </vt:lpstr>
      <vt:lpstr> Image Registration (1/2)  </vt:lpstr>
      <vt:lpstr> Image Registration (2/2)  </vt:lpstr>
      <vt:lpstr>Background Eliminate </vt:lpstr>
      <vt:lpstr>  Moving Targets Segmentation (1/2)  </vt:lpstr>
      <vt:lpstr>  Moving Targets Segmentation (2/2)  </vt:lpstr>
      <vt:lpstr>Experimental results (1/6)</vt:lpstr>
      <vt:lpstr>Experimental results (2/6)</vt:lpstr>
      <vt:lpstr>Experimental results (3/6)</vt:lpstr>
      <vt:lpstr>Experimental results (4/6)</vt:lpstr>
      <vt:lpstr>Experimental results (5/6)</vt:lpstr>
      <vt:lpstr>Experimental results (6/6)</vt:lpstr>
      <vt:lpstr>   Conclusion</vt:lpstr>
      <vt:lpstr>Thank you for attention!</vt:lpstr>
      <vt:lpstr>Image Matching using RANSAC</vt:lpstr>
      <vt:lpstr>Plane + Perspective Projection</vt:lpstr>
      <vt:lpstr>The Homography Transformation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Transport System</dc:title>
  <dc:creator>Heechul_Lim</dc:creator>
  <cp:lastModifiedBy>YUYANG</cp:lastModifiedBy>
  <cp:revision>2969</cp:revision>
  <cp:lastPrinted>2014-08-08T23:35:47Z</cp:lastPrinted>
  <dcterms:created xsi:type="dcterms:W3CDTF">2007-01-05T07:41:06Z</dcterms:created>
  <dcterms:modified xsi:type="dcterms:W3CDTF">2018-03-09T16:36:19Z</dcterms:modified>
</cp:coreProperties>
</file>