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1"/>
  </p:notesMasterIdLst>
  <p:sldIdLst>
    <p:sldId id="268" r:id="rId2"/>
    <p:sldId id="259" r:id="rId3"/>
    <p:sldId id="309" r:id="rId4"/>
    <p:sldId id="336" r:id="rId5"/>
    <p:sldId id="326" r:id="rId6"/>
    <p:sldId id="314" r:id="rId7"/>
    <p:sldId id="327" r:id="rId8"/>
    <p:sldId id="328" r:id="rId9"/>
    <p:sldId id="329" r:id="rId10"/>
    <p:sldId id="330" r:id="rId11"/>
    <p:sldId id="306" r:id="rId12"/>
    <p:sldId id="307" r:id="rId13"/>
    <p:sldId id="308" r:id="rId14"/>
    <p:sldId id="331" r:id="rId15"/>
    <p:sldId id="332" r:id="rId16"/>
    <p:sldId id="333" r:id="rId17"/>
    <p:sldId id="335" r:id="rId18"/>
    <p:sldId id="334" r:id="rId19"/>
    <p:sldId id="310" r:id="rId20"/>
    <p:sldId id="317" r:id="rId21"/>
    <p:sldId id="325" r:id="rId22"/>
    <p:sldId id="315" r:id="rId23"/>
    <p:sldId id="318" r:id="rId24"/>
    <p:sldId id="316" r:id="rId25"/>
    <p:sldId id="319" r:id="rId26"/>
    <p:sldId id="320" r:id="rId27"/>
    <p:sldId id="321" r:id="rId28"/>
    <p:sldId id="322" r:id="rId29"/>
    <p:sldId id="337" r:id="rId3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5" userDrawn="1">
          <p15:clr>
            <a:srgbClr val="A4A3A4"/>
          </p15:clr>
        </p15:guide>
        <p15:guide id="2" pos="3659" userDrawn="1">
          <p15:clr>
            <a:srgbClr val="A4A3A4"/>
          </p15:clr>
        </p15:guide>
        <p15:guide id="3" orient="horz" pos="1888" userDrawn="1">
          <p15:clr>
            <a:srgbClr val="A4A3A4"/>
          </p15:clr>
        </p15:guide>
        <p15:guide id="5" pos="7105" userDrawn="1">
          <p15:clr>
            <a:srgbClr val="A4A3A4"/>
          </p15:clr>
        </p15:guide>
        <p15:guide id="6" orient="horz" pos="2024" userDrawn="1">
          <p15:clr>
            <a:srgbClr val="A4A3A4"/>
          </p15:clr>
        </p15:guide>
        <p15:guide id="7" orient="horz" pos="1298" userDrawn="1">
          <p15:clr>
            <a:srgbClr val="A4A3A4"/>
          </p15:clr>
        </p15:guide>
        <p15:guide id="8" pos="211" userDrawn="1">
          <p15:clr>
            <a:srgbClr val="A4A3A4"/>
          </p15:clr>
        </p15:guide>
        <p15:guide id="9" orient="horz" pos="2341" userDrawn="1">
          <p15:clr>
            <a:srgbClr val="A4A3A4"/>
          </p15:clr>
        </p15:guide>
        <p15:guide id="11" pos="4021" userDrawn="1">
          <p15:clr>
            <a:srgbClr val="A4A3A4"/>
          </p15:clr>
        </p15:guide>
        <p15:guide id="12" orient="horz" pos="572" userDrawn="1">
          <p15:clr>
            <a:srgbClr val="A4A3A4"/>
          </p15:clr>
        </p15:guide>
        <p15:guide id="13" pos="1345" userDrawn="1">
          <p15:clr>
            <a:srgbClr val="A4A3A4"/>
          </p15:clr>
        </p15:guide>
        <p15:guide id="14" pos="1905" userDrawn="1">
          <p15:clr>
            <a:srgbClr val="A4A3A4"/>
          </p15:clr>
        </p15:guide>
        <p15:guide id="15" pos="3840" userDrawn="1">
          <p15:clr>
            <a:srgbClr val="A4A3A4"/>
          </p15:clr>
        </p15:guide>
        <p15:guide id="16" pos="57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gwook Seo" initials="DS" lastIdx="1" clrIdx="0">
    <p:extLst>
      <p:ext uri="{19B8F6BF-5375-455C-9EA6-DF929625EA0E}">
        <p15:presenceInfo xmlns:p15="http://schemas.microsoft.com/office/powerpoint/2012/main" userId="df6221582f591b0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6701" autoAdjust="0"/>
  </p:normalViewPr>
  <p:slideViewPr>
    <p:cSldViewPr showGuides="1">
      <p:cViewPr varScale="1">
        <p:scale>
          <a:sx n="89" d="100"/>
          <a:sy n="89" d="100"/>
        </p:scale>
        <p:origin x="432" y="53"/>
      </p:cViewPr>
      <p:guideLst>
        <p:guide orient="horz" pos="1525"/>
        <p:guide pos="3659"/>
        <p:guide orient="horz" pos="1888"/>
        <p:guide pos="7105"/>
        <p:guide orient="horz" pos="2024"/>
        <p:guide orient="horz" pos="1298"/>
        <p:guide pos="211"/>
        <p:guide orient="horz" pos="2341"/>
        <p:guide pos="4021"/>
        <p:guide orient="horz" pos="572"/>
        <p:guide pos="1345"/>
        <p:guide pos="1905"/>
        <p:guide pos="3840"/>
        <p:guide pos="57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-382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AA2116-FB77-46EA-8F9F-BF4C5B24A427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6C9B10-B091-4DE4-829B-AF885222DA9A}">
      <dgm:prSet phldrT="[텍스트]"/>
      <dgm:spPr/>
      <dgm:t>
        <a:bodyPr/>
        <a:lstStyle/>
        <a:p>
          <a:r>
            <a:rPr lang="en-US" dirty="0" smtClean="0"/>
            <a:t>Encoder-decoder TCN </a:t>
          </a:r>
          <a:endParaRPr lang="en-US" dirty="0"/>
        </a:p>
      </dgm:t>
    </dgm:pt>
    <dgm:pt modelId="{25A21F4C-1107-4132-BB5E-A9553DE62AAE}" type="parTrans" cxnId="{2AD3CE4E-2D07-4224-9A33-511E770DC367}">
      <dgm:prSet/>
      <dgm:spPr/>
      <dgm:t>
        <a:bodyPr/>
        <a:lstStyle/>
        <a:p>
          <a:endParaRPr lang="en-US"/>
        </a:p>
      </dgm:t>
    </dgm:pt>
    <dgm:pt modelId="{162C7E96-54A0-450F-AD15-DE05A2B6FD07}" type="sibTrans" cxnId="{2AD3CE4E-2D07-4224-9A33-511E770DC367}">
      <dgm:prSet/>
      <dgm:spPr/>
      <dgm:t>
        <a:bodyPr/>
        <a:lstStyle/>
        <a:p>
          <a:endParaRPr lang="en-US"/>
        </a:p>
      </dgm:t>
    </dgm:pt>
    <dgm:pt modelId="{0E7E84FE-AAE6-451E-8A8F-19B475E8AB07}">
      <dgm:prSet phldrT="[텍스트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Uses temporal convolutions, pooling, up sampling</a:t>
          </a:r>
          <a:endParaRPr lang="en-US" dirty="0">
            <a:latin typeface="+mj-lt"/>
          </a:endParaRPr>
        </a:p>
      </dgm:t>
    </dgm:pt>
    <dgm:pt modelId="{F50CD868-B11E-4D27-9977-537B1B700714}" type="parTrans" cxnId="{7FFB421A-58BC-457E-B049-635169066700}">
      <dgm:prSet/>
      <dgm:spPr/>
      <dgm:t>
        <a:bodyPr/>
        <a:lstStyle/>
        <a:p>
          <a:endParaRPr lang="en-US"/>
        </a:p>
      </dgm:t>
    </dgm:pt>
    <dgm:pt modelId="{0AB147B6-E7B1-4959-AE92-6C2183D02D3E}" type="sibTrans" cxnId="{7FFB421A-58BC-457E-B049-635169066700}">
      <dgm:prSet/>
      <dgm:spPr/>
      <dgm:t>
        <a:bodyPr/>
        <a:lstStyle/>
        <a:p>
          <a:endParaRPr lang="en-US"/>
        </a:p>
      </dgm:t>
    </dgm:pt>
    <dgm:pt modelId="{0F7D2F07-2FD1-4DB3-AB49-2BD64D04E75C}">
      <dgm:prSet phldrT="[텍스트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Uses dilated convolutions</a:t>
          </a:r>
          <a:endParaRPr lang="en-US" dirty="0">
            <a:latin typeface="+mj-lt"/>
          </a:endParaRPr>
        </a:p>
      </dgm:t>
    </dgm:pt>
    <dgm:pt modelId="{6F782925-08C1-40A5-808F-B8DFF43997EB}" type="parTrans" cxnId="{157DADA3-7860-47C9-BBF2-5FEA1C11A7FD}">
      <dgm:prSet/>
      <dgm:spPr/>
      <dgm:t>
        <a:bodyPr/>
        <a:lstStyle/>
        <a:p>
          <a:endParaRPr lang="en-US"/>
        </a:p>
      </dgm:t>
    </dgm:pt>
    <dgm:pt modelId="{DF3BBDE1-2F76-4A30-8CC3-80F94D0C3240}" type="sibTrans" cxnId="{157DADA3-7860-47C9-BBF2-5FEA1C11A7FD}">
      <dgm:prSet/>
      <dgm:spPr/>
      <dgm:t>
        <a:bodyPr/>
        <a:lstStyle/>
        <a:p>
          <a:endParaRPr lang="en-US"/>
        </a:p>
      </dgm:t>
    </dgm:pt>
    <dgm:pt modelId="{F971E33A-146C-4DF4-A92A-EF74BADFAE6F}">
      <dgm:prSet phldrT="[텍스트]"/>
      <dgm:spPr/>
      <dgm:t>
        <a:bodyPr/>
        <a:lstStyle/>
        <a:p>
          <a:endParaRPr lang="en-US" dirty="0"/>
        </a:p>
      </dgm:t>
    </dgm:pt>
    <dgm:pt modelId="{BF5716ED-50A2-4114-A0AD-C1035B9E4088}" type="parTrans" cxnId="{F7F65452-28EE-4072-A02F-4A98A326916C}">
      <dgm:prSet/>
      <dgm:spPr/>
      <dgm:t>
        <a:bodyPr/>
        <a:lstStyle/>
        <a:p>
          <a:endParaRPr lang="en-US"/>
        </a:p>
      </dgm:t>
    </dgm:pt>
    <dgm:pt modelId="{E2131828-A8C6-46D5-88CE-E3F82F80A4A4}" type="sibTrans" cxnId="{F7F65452-28EE-4072-A02F-4A98A326916C}">
      <dgm:prSet/>
      <dgm:spPr/>
      <dgm:t>
        <a:bodyPr/>
        <a:lstStyle/>
        <a:p>
          <a:endParaRPr lang="en-US"/>
        </a:p>
      </dgm:t>
    </dgm:pt>
    <dgm:pt modelId="{A4F67FB2-9740-48C3-B3A6-26B15A30E766}">
      <dgm:prSet phldrT="[텍스트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Relatively small number of layers </a:t>
          </a:r>
          <a:endParaRPr lang="en-US" dirty="0">
            <a:latin typeface="+mj-lt"/>
          </a:endParaRPr>
        </a:p>
      </dgm:t>
    </dgm:pt>
    <dgm:pt modelId="{EA9589E8-1D94-4E19-B939-2394CCA6A9C8}" type="parTrans" cxnId="{C03FA04D-0DDC-48E8-B216-663C48A1731B}">
      <dgm:prSet/>
      <dgm:spPr/>
      <dgm:t>
        <a:bodyPr/>
        <a:lstStyle/>
        <a:p>
          <a:endParaRPr lang="en-US"/>
        </a:p>
      </dgm:t>
    </dgm:pt>
    <dgm:pt modelId="{DB87C024-56EA-4112-A675-AAB57270470A}" type="sibTrans" cxnId="{C03FA04D-0DDC-48E8-B216-663C48A1731B}">
      <dgm:prSet/>
      <dgm:spPr/>
      <dgm:t>
        <a:bodyPr/>
        <a:lstStyle/>
        <a:p>
          <a:endParaRPr lang="en-US"/>
        </a:p>
      </dgm:t>
    </dgm:pt>
    <dgm:pt modelId="{086E7A1C-ACEA-4BE4-AC96-A988A997A35C}">
      <dgm:prSet phldrT="[텍스트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Each layer contains a set of long convolutional filters </a:t>
          </a:r>
          <a:endParaRPr lang="en-US" dirty="0">
            <a:latin typeface="+mj-lt"/>
          </a:endParaRPr>
        </a:p>
      </dgm:t>
    </dgm:pt>
    <dgm:pt modelId="{3512D207-7424-4040-AF8C-E7D8FE94A913}" type="parTrans" cxnId="{25187C9C-57E8-41DD-B643-FEDD62837764}">
      <dgm:prSet/>
      <dgm:spPr/>
      <dgm:t>
        <a:bodyPr/>
        <a:lstStyle/>
        <a:p>
          <a:endParaRPr lang="en-US"/>
        </a:p>
      </dgm:t>
    </dgm:pt>
    <dgm:pt modelId="{A3ECC7D2-D42E-4867-A3CB-9C250B020AD1}" type="sibTrans" cxnId="{25187C9C-57E8-41DD-B643-FEDD62837764}">
      <dgm:prSet/>
      <dgm:spPr/>
      <dgm:t>
        <a:bodyPr/>
        <a:lstStyle/>
        <a:p>
          <a:endParaRPr lang="en-US"/>
        </a:p>
      </dgm:t>
    </dgm:pt>
    <dgm:pt modelId="{74080EE3-D7EE-489A-93DA-5C17329EEB09}">
      <dgm:prSet phldrT="[텍스트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Adds skip connections  between layers</a:t>
          </a:r>
          <a:endParaRPr lang="en-US" dirty="0">
            <a:latin typeface="+mj-lt"/>
          </a:endParaRPr>
        </a:p>
      </dgm:t>
    </dgm:pt>
    <dgm:pt modelId="{AD5984BD-CCB2-4705-BEE0-D7C55278FD9B}" type="parTrans" cxnId="{F428BC34-1EB9-4D88-9C76-2467B545BE96}">
      <dgm:prSet/>
      <dgm:spPr/>
      <dgm:t>
        <a:bodyPr/>
        <a:lstStyle/>
        <a:p>
          <a:endParaRPr lang="en-US"/>
        </a:p>
      </dgm:t>
    </dgm:pt>
    <dgm:pt modelId="{E608D3E7-BC9A-4467-B90E-BF449EC1572D}" type="sibTrans" cxnId="{F428BC34-1EB9-4D88-9C76-2467B545BE96}">
      <dgm:prSet/>
      <dgm:spPr/>
      <dgm:t>
        <a:bodyPr/>
        <a:lstStyle/>
        <a:p>
          <a:endParaRPr lang="en-US"/>
        </a:p>
      </dgm:t>
    </dgm:pt>
    <dgm:pt modelId="{EB2610D5-A54F-4250-ADBB-0458766F7B69}">
      <dgm:prSet phldrT="[텍스트]"/>
      <dgm:spPr/>
      <dgm:t>
        <a:bodyPr/>
        <a:lstStyle/>
        <a:p>
          <a:r>
            <a:rPr lang="en-US" dirty="0" smtClean="0"/>
            <a:t>Dilated TCN </a:t>
          </a:r>
          <a:endParaRPr lang="en-US" dirty="0"/>
        </a:p>
      </dgm:t>
    </dgm:pt>
    <dgm:pt modelId="{35034044-F7F3-4E6A-A441-F333DB90175D}" type="sibTrans" cxnId="{F64AC105-0E96-4CF0-9178-4AF1A4F4E1E3}">
      <dgm:prSet/>
      <dgm:spPr/>
      <dgm:t>
        <a:bodyPr/>
        <a:lstStyle/>
        <a:p>
          <a:endParaRPr lang="en-US"/>
        </a:p>
      </dgm:t>
    </dgm:pt>
    <dgm:pt modelId="{10582AB7-8F6D-429F-A079-C9EA69F05FEA}" type="parTrans" cxnId="{F64AC105-0E96-4CF0-9178-4AF1A4F4E1E3}">
      <dgm:prSet/>
      <dgm:spPr/>
      <dgm:t>
        <a:bodyPr/>
        <a:lstStyle/>
        <a:p>
          <a:endParaRPr lang="en-US"/>
        </a:p>
      </dgm:t>
    </dgm:pt>
    <dgm:pt modelId="{4DC35DC8-9EC7-42B0-A2A5-DBCA333497DA}">
      <dgm:prSet phldrT="[텍스트]"/>
      <dgm:spPr/>
      <dgm:t>
        <a:bodyPr/>
        <a:lstStyle/>
        <a:p>
          <a:r>
            <a:rPr lang="en-US" dirty="0" smtClean="0">
              <a:latin typeface="+mj-lt"/>
            </a:rPr>
            <a:t>Relatively short filters and more layers</a:t>
          </a:r>
          <a:endParaRPr lang="en-US" dirty="0">
            <a:latin typeface="+mj-lt"/>
          </a:endParaRPr>
        </a:p>
      </dgm:t>
    </dgm:pt>
    <dgm:pt modelId="{B425D8A7-F1C9-457A-AA16-25EB8C47C857}" type="parTrans" cxnId="{6F78E941-BC8A-480E-9ABC-6DC14649E702}">
      <dgm:prSet/>
      <dgm:spPr/>
      <dgm:t>
        <a:bodyPr/>
        <a:lstStyle/>
        <a:p>
          <a:endParaRPr lang="en-US"/>
        </a:p>
      </dgm:t>
    </dgm:pt>
    <dgm:pt modelId="{839A42CF-EC11-410C-B7E3-6506F1FA8EEF}" type="sibTrans" cxnId="{6F78E941-BC8A-480E-9ABC-6DC14649E702}">
      <dgm:prSet/>
      <dgm:spPr/>
      <dgm:t>
        <a:bodyPr/>
        <a:lstStyle/>
        <a:p>
          <a:endParaRPr lang="en-US"/>
        </a:p>
      </dgm:t>
    </dgm:pt>
    <dgm:pt modelId="{4BC1F047-6859-4F78-BE8B-47FAF5366806}" type="pres">
      <dgm:prSet presAssocID="{F5AA2116-FB77-46EA-8F9F-BF4C5B24A4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D6D443-2003-4A83-87F9-AA75F8F6D00A}" type="pres">
      <dgm:prSet presAssocID="{E66C9B10-B091-4DE4-829B-AF885222DA9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9CB9F-BA35-468B-AC88-C6E4B7F65E5C}" type="pres">
      <dgm:prSet presAssocID="{E66C9B10-B091-4DE4-829B-AF885222DA9A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FF56B0-ACD8-4477-B344-501CB51ECCED}" type="pres">
      <dgm:prSet presAssocID="{EB2610D5-A54F-4250-ADBB-0458766F7B69}" presName="parentText" presStyleLbl="node1" presStyleIdx="1" presStyleCnt="2" custLinFactNeighborX="-112" custLinFactNeighborY="-2082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3B2590-0E8A-4F4D-BFB4-1474C690BD84}" type="pres">
      <dgm:prSet presAssocID="{EB2610D5-A54F-4250-ADBB-0458766F7B69}" presName="childText" presStyleLbl="revTx" presStyleIdx="1" presStyleCnt="2" custLinFactNeighborX="0" custLinFactNeighborY="-313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D3CE4E-2D07-4224-9A33-511E770DC367}" srcId="{F5AA2116-FB77-46EA-8F9F-BF4C5B24A427}" destId="{E66C9B10-B091-4DE4-829B-AF885222DA9A}" srcOrd="0" destOrd="0" parTransId="{25A21F4C-1107-4132-BB5E-A9553DE62AAE}" sibTransId="{162C7E96-54A0-450F-AD15-DE05A2B6FD07}"/>
    <dgm:cxn modelId="{697CE752-6CF8-4DD0-8238-BDBE4299C98E}" type="presOf" srcId="{A4F67FB2-9740-48C3-B3A6-26B15A30E766}" destId="{DC09CB9F-BA35-468B-AC88-C6E4B7F65E5C}" srcOrd="0" destOrd="1" presId="urn:microsoft.com/office/officeart/2005/8/layout/vList2"/>
    <dgm:cxn modelId="{6F78E941-BC8A-480E-9ABC-6DC14649E702}" srcId="{EB2610D5-A54F-4250-ADBB-0458766F7B69}" destId="{4DC35DC8-9EC7-42B0-A2A5-DBCA333497DA}" srcOrd="2" destOrd="0" parTransId="{B425D8A7-F1C9-457A-AA16-25EB8C47C857}" sibTransId="{839A42CF-EC11-410C-B7E3-6506F1FA8EEF}"/>
    <dgm:cxn modelId="{25187C9C-57E8-41DD-B643-FEDD62837764}" srcId="{E66C9B10-B091-4DE4-829B-AF885222DA9A}" destId="{086E7A1C-ACEA-4BE4-AC96-A988A997A35C}" srcOrd="2" destOrd="0" parTransId="{3512D207-7424-4040-AF8C-E7D8FE94A913}" sibTransId="{A3ECC7D2-D42E-4867-A3CB-9C250B020AD1}"/>
    <dgm:cxn modelId="{F64AC105-0E96-4CF0-9178-4AF1A4F4E1E3}" srcId="{F5AA2116-FB77-46EA-8F9F-BF4C5B24A427}" destId="{EB2610D5-A54F-4250-ADBB-0458766F7B69}" srcOrd="1" destOrd="0" parTransId="{10582AB7-8F6D-429F-A079-C9EA69F05FEA}" sibTransId="{35034044-F7F3-4E6A-A441-F333DB90175D}"/>
    <dgm:cxn modelId="{7FFB421A-58BC-457E-B049-635169066700}" srcId="{E66C9B10-B091-4DE4-829B-AF885222DA9A}" destId="{0E7E84FE-AAE6-451E-8A8F-19B475E8AB07}" srcOrd="0" destOrd="0" parTransId="{F50CD868-B11E-4D27-9977-537B1B700714}" sibTransId="{0AB147B6-E7B1-4959-AE92-6C2183D02D3E}"/>
    <dgm:cxn modelId="{F9315B90-DE54-4C80-8A9A-0586F0521BCC}" type="presOf" srcId="{0F7D2F07-2FD1-4DB3-AB49-2BD64D04E75C}" destId="{A13B2590-0E8A-4F4D-BFB4-1474C690BD84}" srcOrd="0" destOrd="0" presId="urn:microsoft.com/office/officeart/2005/8/layout/vList2"/>
    <dgm:cxn modelId="{8832F5BE-42D4-4A83-8EAC-72148E73B362}" type="presOf" srcId="{E66C9B10-B091-4DE4-829B-AF885222DA9A}" destId="{0FD6D443-2003-4A83-87F9-AA75F8F6D00A}" srcOrd="0" destOrd="0" presId="urn:microsoft.com/office/officeart/2005/8/layout/vList2"/>
    <dgm:cxn modelId="{F26EE957-3F46-48DA-ACF9-B277B6B42242}" type="presOf" srcId="{74080EE3-D7EE-489A-93DA-5C17329EEB09}" destId="{A13B2590-0E8A-4F4D-BFB4-1474C690BD84}" srcOrd="0" destOrd="1" presId="urn:microsoft.com/office/officeart/2005/8/layout/vList2"/>
    <dgm:cxn modelId="{157DADA3-7860-47C9-BBF2-5FEA1C11A7FD}" srcId="{EB2610D5-A54F-4250-ADBB-0458766F7B69}" destId="{0F7D2F07-2FD1-4DB3-AB49-2BD64D04E75C}" srcOrd="0" destOrd="0" parTransId="{6F782925-08C1-40A5-808F-B8DFF43997EB}" sibTransId="{DF3BBDE1-2F76-4A30-8CC3-80F94D0C3240}"/>
    <dgm:cxn modelId="{C03FA04D-0DDC-48E8-B216-663C48A1731B}" srcId="{E66C9B10-B091-4DE4-829B-AF885222DA9A}" destId="{A4F67FB2-9740-48C3-B3A6-26B15A30E766}" srcOrd="1" destOrd="0" parTransId="{EA9589E8-1D94-4E19-B939-2394CCA6A9C8}" sibTransId="{DB87C024-56EA-4112-A675-AAB57270470A}"/>
    <dgm:cxn modelId="{59A3A3EF-7BE6-435E-B141-31CAE4133015}" type="presOf" srcId="{F971E33A-146C-4DF4-A92A-EF74BADFAE6F}" destId="{DC09CB9F-BA35-468B-AC88-C6E4B7F65E5C}" srcOrd="0" destOrd="3" presId="urn:microsoft.com/office/officeart/2005/8/layout/vList2"/>
    <dgm:cxn modelId="{E92F971B-797E-4DBD-8C55-8B797B4247A2}" type="presOf" srcId="{086E7A1C-ACEA-4BE4-AC96-A988A997A35C}" destId="{DC09CB9F-BA35-468B-AC88-C6E4B7F65E5C}" srcOrd="0" destOrd="2" presId="urn:microsoft.com/office/officeart/2005/8/layout/vList2"/>
    <dgm:cxn modelId="{5F140348-26DE-453F-8188-D709AF18B592}" type="presOf" srcId="{F5AA2116-FB77-46EA-8F9F-BF4C5B24A427}" destId="{4BC1F047-6859-4F78-BE8B-47FAF5366806}" srcOrd="0" destOrd="0" presId="urn:microsoft.com/office/officeart/2005/8/layout/vList2"/>
    <dgm:cxn modelId="{F428BC34-1EB9-4D88-9C76-2467B545BE96}" srcId="{EB2610D5-A54F-4250-ADBB-0458766F7B69}" destId="{74080EE3-D7EE-489A-93DA-5C17329EEB09}" srcOrd="1" destOrd="0" parTransId="{AD5984BD-CCB2-4705-BEE0-D7C55278FD9B}" sibTransId="{E608D3E7-BC9A-4467-B90E-BF449EC1572D}"/>
    <dgm:cxn modelId="{3F8895F9-849F-41DA-9FAB-75D01F1B4237}" type="presOf" srcId="{0E7E84FE-AAE6-451E-8A8F-19B475E8AB07}" destId="{DC09CB9F-BA35-468B-AC88-C6E4B7F65E5C}" srcOrd="0" destOrd="0" presId="urn:microsoft.com/office/officeart/2005/8/layout/vList2"/>
    <dgm:cxn modelId="{D987B504-94A3-4446-93A2-4B6CE7E9E509}" type="presOf" srcId="{4DC35DC8-9EC7-42B0-A2A5-DBCA333497DA}" destId="{A13B2590-0E8A-4F4D-BFB4-1474C690BD84}" srcOrd="0" destOrd="2" presId="urn:microsoft.com/office/officeart/2005/8/layout/vList2"/>
    <dgm:cxn modelId="{45525834-BDDF-409C-8335-F1E54EA295B0}" type="presOf" srcId="{EB2610D5-A54F-4250-ADBB-0458766F7B69}" destId="{B6FF56B0-ACD8-4477-B344-501CB51ECCED}" srcOrd="0" destOrd="0" presId="urn:microsoft.com/office/officeart/2005/8/layout/vList2"/>
    <dgm:cxn modelId="{F7F65452-28EE-4072-A02F-4A98A326916C}" srcId="{E66C9B10-B091-4DE4-829B-AF885222DA9A}" destId="{F971E33A-146C-4DF4-A92A-EF74BADFAE6F}" srcOrd="3" destOrd="0" parTransId="{BF5716ED-50A2-4114-A0AD-C1035B9E4088}" sibTransId="{E2131828-A8C6-46D5-88CE-E3F82F80A4A4}"/>
    <dgm:cxn modelId="{D1BD1368-4EA8-4C3A-9FB5-C40684F4408C}" type="presParOf" srcId="{4BC1F047-6859-4F78-BE8B-47FAF5366806}" destId="{0FD6D443-2003-4A83-87F9-AA75F8F6D00A}" srcOrd="0" destOrd="0" presId="urn:microsoft.com/office/officeart/2005/8/layout/vList2"/>
    <dgm:cxn modelId="{3230A147-A693-41C7-AC89-5C081319590E}" type="presParOf" srcId="{4BC1F047-6859-4F78-BE8B-47FAF5366806}" destId="{DC09CB9F-BA35-468B-AC88-C6E4B7F65E5C}" srcOrd="1" destOrd="0" presId="urn:microsoft.com/office/officeart/2005/8/layout/vList2"/>
    <dgm:cxn modelId="{D00C9FA5-8DCD-47C0-A02B-88BFF5A962AE}" type="presParOf" srcId="{4BC1F047-6859-4F78-BE8B-47FAF5366806}" destId="{B6FF56B0-ACD8-4477-B344-501CB51ECCED}" srcOrd="2" destOrd="0" presId="urn:microsoft.com/office/officeart/2005/8/layout/vList2"/>
    <dgm:cxn modelId="{2D5A3C5E-5846-4873-A248-EE6905C2D5DF}" type="presParOf" srcId="{4BC1F047-6859-4F78-BE8B-47FAF5366806}" destId="{A13B2590-0E8A-4F4D-BFB4-1474C690BD8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6D443-2003-4A83-87F9-AA75F8F6D00A}">
      <dsp:nvSpPr>
        <dsp:cNvPr id="0" name=""/>
        <dsp:cNvSpPr/>
      </dsp:nvSpPr>
      <dsp:spPr>
        <a:xfrm>
          <a:off x="0" y="34018"/>
          <a:ext cx="4464495" cy="4557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95000"/>
                <a:satMod val="175000"/>
              </a:schemeClr>
            </a:gs>
            <a:gs pos="12000">
              <a:schemeClr val="accent1">
                <a:hueOff val="0"/>
                <a:satOff val="0"/>
                <a:lumOff val="0"/>
                <a:alphaOff val="0"/>
                <a:tint val="90000"/>
                <a:shade val="9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50000"/>
              </a:schemeClr>
            </a:gs>
          </a:gsLst>
          <a:lin ang="16200000" scaled="1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Encoder-decoder TCN </a:t>
          </a:r>
          <a:endParaRPr lang="en-US" sz="1900" kern="1200" dirty="0"/>
        </a:p>
      </dsp:txBody>
      <dsp:txXfrm>
        <a:off x="22246" y="56264"/>
        <a:ext cx="4420003" cy="411223"/>
      </dsp:txXfrm>
    </dsp:sp>
    <dsp:sp modelId="{DC09CB9F-BA35-468B-AC88-C6E4B7F65E5C}">
      <dsp:nvSpPr>
        <dsp:cNvPr id="0" name=""/>
        <dsp:cNvSpPr/>
      </dsp:nvSpPr>
      <dsp:spPr>
        <a:xfrm>
          <a:off x="0" y="489733"/>
          <a:ext cx="4464495" cy="1042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48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Uses temporal convolutions, pooling, up sampling</a:t>
          </a:r>
          <a:endParaRPr lang="en-US" sz="1500" kern="1200" dirty="0">
            <a:latin typeface="+mj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Relatively small number of layers </a:t>
          </a:r>
          <a:endParaRPr lang="en-US" sz="1500" kern="1200" dirty="0">
            <a:latin typeface="+mj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Each layer contains a set of long convolutional filters </a:t>
          </a:r>
          <a:endParaRPr lang="en-US" sz="1500" kern="1200" dirty="0">
            <a:latin typeface="+mj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500" kern="1200" dirty="0"/>
        </a:p>
      </dsp:txBody>
      <dsp:txXfrm>
        <a:off x="0" y="489733"/>
        <a:ext cx="4464495" cy="1042245"/>
      </dsp:txXfrm>
    </dsp:sp>
    <dsp:sp modelId="{B6FF56B0-ACD8-4477-B344-501CB51ECCED}">
      <dsp:nvSpPr>
        <dsp:cNvPr id="0" name=""/>
        <dsp:cNvSpPr/>
      </dsp:nvSpPr>
      <dsp:spPr>
        <a:xfrm>
          <a:off x="0" y="1368152"/>
          <a:ext cx="4464495" cy="4557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95000"/>
                <a:satMod val="175000"/>
              </a:schemeClr>
            </a:gs>
            <a:gs pos="12000">
              <a:schemeClr val="accent1">
                <a:hueOff val="0"/>
                <a:satOff val="0"/>
                <a:lumOff val="0"/>
                <a:alphaOff val="0"/>
                <a:tint val="90000"/>
                <a:shade val="9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50000"/>
              </a:schemeClr>
            </a:gs>
          </a:gsLst>
          <a:lin ang="16200000" scaled="1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Dilated TCN </a:t>
          </a:r>
          <a:endParaRPr lang="en-US" sz="1900" kern="1200" dirty="0"/>
        </a:p>
      </dsp:txBody>
      <dsp:txXfrm>
        <a:off x="22246" y="1390398"/>
        <a:ext cx="4420003" cy="411223"/>
      </dsp:txXfrm>
    </dsp:sp>
    <dsp:sp modelId="{A13B2590-0E8A-4F4D-BFB4-1474C690BD84}">
      <dsp:nvSpPr>
        <dsp:cNvPr id="0" name=""/>
        <dsp:cNvSpPr/>
      </dsp:nvSpPr>
      <dsp:spPr>
        <a:xfrm>
          <a:off x="0" y="1844607"/>
          <a:ext cx="4464495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48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Uses dilated convolutions</a:t>
          </a:r>
          <a:endParaRPr lang="en-US" sz="1500" kern="1200" dirty="0">
            <a:latin typeface="+mj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Adds skip connections  between layers</a:t>
          </a:r>
          <a:endParaRPr lang="en-US" sz="1500" kern="1200" dirty="0">
            <a:latin typeface="+mj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>
              <a:latin typeface="+mj-lt"/>
            </a:rPr>
            <a:t>Relatively short filters and more layers</a:t>
          </a:r>
          <a:endParaRPr lang="en-US" sz="1500" kern="1200" dirty="0">
            <a:latin typeface="+mj-lt"/>
          </a:endParaRPr>
        </a:p>
      </dsp:txBody>
      <dsp:txXfrm>
        <a:off x="0" y="1844607"/>
        <a:ext cx="4464495" cy="786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D0C69-0313-4432-B324-64AD5346B43B}" type="datetimeFigureOut">
              <a:rPr lang="ko-KR" altLang="en-US" smtClean="0"/>
              <a:t>2018-02-10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A7E6E-B01B-43BA-BE81-66C20ED4BE1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57552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슬라이드 노트 개체 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As</a:t>
                </a:r>
                <a:r>
                  <a:rPr lang="en-US" baseline="0" dirty="0" smtClean="0"/>
                  <a:t> already mentioned encoder uses temporal convolutions</a:t>
                </a:r>
              </a:p>
              <a:p>
                <a:pPr marL="0" marR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Pooling enables us to efficiently compute activations over long temporal windows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슬라이드 노트 개체 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𝑇</a:t>
                </a:r>
                <a:r>
                  <a:rPr lang="en-US" dirty="0" smtClean="0"/>
                  <a:t> </a:t>
                </a:r>
                <a:r>
                  <a:rPr lang="en-US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may vary for each video sequence</a:t>
                </a:r>
              </a:p>
              <a:p>
                <a:r>
                  <a:rPr lang="en-US" dirty="0" smtClean="0"/>
                  <a:t>As</a:t>
                </a:r>
                <a:r>
                  <a:rPr lang="en-US" baseline="0" dirty="0" smtClean="0"/>
                  <a:t> already mentioned encoder uses temporal convolutions</a:t>
                </a:r>
              </a:p>
              <a:p>
                <a:pPr marL="0" marR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Pooling enables us to efficiently compute activations over long temporal windows</a:t>
                </a:r>
                <a:endParaRPr lang="en-US" dirty="0" smtClean="0"/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A7E6E-B01B-43BA-BE81-66C20ED4BE18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585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Encoder : Each layer consists of temporal convolutions, a non-linear activation function, and max pooling across time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A7E6E-B01B-43BA-BE81-66C20ED4BE18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6260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슬라이드 노트 개체 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Because models with causal convolutions do not have recurrent connections, they are typically faster to train than RNNs, especially when applied to very long sequences</a:t>
                </a:r>
              </a:p>
              <a:p>
                <a:endParaRPr lang="en-US" dirty="0" smtClean="0"/>
              </a:p>
              <a:p>
                <a:pPr marL="0" marR="0" lvl="1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﷮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400" dirty="0"/>
                  <a:t> , which enables us to combine activations from different layers using skip connections later.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슬라이드 노트 개체 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Because models with causal convolutions do not have recurrent connections, they are typically faster to train than RNNs, especially when applied to very long sequences</a:t>
                </a:r>
              </a:p>
              <a:p>
                <a:endParaRPr lang="en-US" dirty="0" smtClean="0"/>
              </a:p>
              <a:p>
                <a:pPr marL="0" marR="0" lvl="1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i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𝐹﷮𝑤</a:t>
                </a:r>
                <a:r>
                  <a:rPr lang="en-US" sz="1400" dirty="0"/>
                  <a:t> , which enables us to combine activations from different layers using skip connections later.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A7E6E-B01B-43BA-BE81-66C20ED4BE18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2796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슬라이드 노트 개체 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1"/>
                <a:r>
                  <a:rPr lang="en-US" dirty="0" smtClean="0"/>
                  <a:t>mAP@k is computed my comparing the overlap score for each segment with respect to the ground      truth action of the same class</a:t>
                </a:r>
              </a:p>
              <a:p>
                <a:pPr lvl="1"/>
                <a:r>
                  <a:rPr lang="en-US" dirty="0" err="1" smtClean="0"/>
                  <a:t>IoU</a:t>
                </a:r>
                <a:r>
                  <a:rPr lang="en-US" dirty="0" smtClean="0"/>
                  <a:t> </a:t>
                </a:r>
                <a:r>
                  <a:rPr lang="en-US" dirty="0"/>
                  <a:t>score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percent </a:t>
                </a:r>
                <a:r>
                  <a:rPr lang="en-US" dirty="0" smtClean="0"/>
                  <a:t>true </a:t>
                </a:r>
                <a:r>
                  <a:rPr lang="en-US" dirty="0"/>
                  <a:t>positive </a:t>
                </a:r>
                <a:r>
                  <a:rPr lang="en-US" dirty="0" smtClean="0"/>
                  <a:t>otherwise it </a:t>
                </a:r>
                <a:r>
                  <a:rPr lang="en-US" dirty="0"/>
                  <a:t>is a false positive.</a:t>
                </a:r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슬라이드 노트 개체 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1"/>
                <a:r>
                  <a:rPr lang="en-US" dirty="0" smtClean="0"/>
                  <a:t>mAP@k</a:t>
                </a:r>
                <a:r>
                  <a:rPr lang="en-US" dirty="0" smtClean="0"/>
                  <a:t> is computed my comparing the overlap score for each segment with respect to the ground      truth action of the same class</a:t>
                </a:r>
              </a:p>
              <a:p>
                <a:pPr lvl="1"/>
                <a:r>
                  <a:rPr lang="en-US" dirty="0" err="1" smtClean="0"/>
                  <a:t>IoU</a:t>
                </a:r>
                <a:r>
                  <a:rPr lang="en-US" dirty="0" smtClean="0"/>
                  <a:t> </a:t>
                </a:r>
                <a:r>
                  <a:rPr lang="en-US" dirty="0"/>
                  <a:t>score </a:t>
                </a:r>
                <a:r>
                  <a:rPr lang="en-US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&gt;</a:t>
                </a:r>
                <a:r>
                  <a:rPr lang="en-US" dirty="0" smtClean="0"/>
                  <a:t> 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𝑘</a:t>
                </a:r>
                <a:r>
                  <a:rPr lang="en-US" dirty="0" smtClean="0"/>
                  <a:t> </a:t>
                </a:r>
                <a:r>
                  <a:rPr lang="en-US" dirty="0"/>
                  <a:t>percent </a:t>
                </a:r>
                <a:r>
                  <a:rPr lang="en-US" dirty="0" smtClean="0"/>
                  <a:t>true </a:t>
                </a:r>
                <a:r>
                  <a:rPr lang="en-US" dirty="0"/>
                  <a:t>positive </a:t>
                </a:r>
                <a:r>
                  <a:rPr lang="en-US" dirty="0" smtClean="0"/>
                  <a:t>otherwise it </a:t>
                </a:r>
                <a:r>
                  <a:rPr lang="en-US" dirty="0"/>
                  <a:t>is a false positive.</a:t>
                </a:r>
                <a:endParaRPr lang="en-US" dirty="0" smtClean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A7E6E-B01B-43BA-BE81-66C20ED4BE18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7922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A7E6E-B01B-43BA-BE81-66C20ED4BE18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1761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A7E6E-B01B-43BA-BE81-66C20ED4BE18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3062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GPC : gated pixel CNN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A7E6E-B01B-43BA-BE81-66C20ED4BE18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385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ymbolmark01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3933056"/>
            <a:ext cx="3253316" cy="288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590823"/>
            <a:ext cx="10363200" cy="1470025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911424" y="3140968"/>
            <a:ext cx="10369152" cy="28578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ko-KR" alt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gray">
          <a:xfrm>
            <a:off x="0" y="2636841"/>
            <a:ext cx="12192000" cy="71437"/>
          </a:xfrm>
          <a:prstGeom prst="rect">
            <a:avLst/>
          </a:prstGeom>
          <a:gradFill rotWithShape="1">
            <a:gsLst>
              <a:gs pos="0">
                <a:srgbClr val="766000"/>
              </a:gs>
              <a:gs pos="100000">
                <a:srgbClr val="FFDE53"/>
              </a:gs>
            </a:gsLst>
            <a:lin ang="0" scaled="1"/>
          </a:gradFill>
          <a:ln w="3175">
            <a:solidFill>
              <a:srgbClr val="FFDE5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9pPr>
          </a:lstStyle>
          <a:p>
            <a:pPr algn="ctr" eaLnBrk="1" latinLnBrk="0" hangingPunct="1">
              <a:defRPr/>
            </a:pPr>
            <a:endParaRPr lang="ko-KR" altLang="ko-KR" sz="2400" dirty="0"/>
          </a:p>
        </p:txBody>
      </p:sp>
    </p:spTree>
    <p:extLst>
      <p:ext uri="{BB962C8B-B14F-4D97-AF65-F5344CB8AC3E}">
        <p14:creationId xmlns:p14="http://schemas.microsoft.com/office/powerpoint/2010/main" val="966433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2885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0406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400"/>
            </a:lvl1pPr>
            <a:lvl2pPr marL="742950" indent="-285750"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/>
            </a:lvl2pPr>
            <a:lvl3pPr marL="1143000" indent="-228600"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/>
            </a:lvl3pPr>
            <a:lvl4pPr marL="1600200" indent="-228600"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/>
            </a:lvl4pPr>
            <a:lvl5pPr marL="2057400" indent="-228600"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584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000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7123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3654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311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444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91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4425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35360" y="606426"/>
            <a:ext cx="11521280" cy="5702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883381" y="64344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0">
                <a:solidFill>
                  <a:schemeClr val="tx1"/>
                </a:solidFill>
              </a:defRPr>
            </a:lvl1pPr>
          </a:lstStyle>
          <a:p>
            <a:fld id="{701E37F6-9305-46B3-AE48-3F62DF0BFD4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533400"/>
          </a:xfrm>
          <a:prstGeom prst="rect">
            <a:avLst/>
          </a:prstGeom>
          <a:gradFill rotWithShape="0">
            <a:gsLst>
              <a:gs pos="0">
                <a:srgbClr val="D0D0D0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10800" rIns="18000" bIns="10800" numCol="1" anchor="ctr" anchorCtr="1" compatLnSpc="1">
            <a:prstTxWarp prst="textNoShape">
              <a:avLst/>
            </a:prstTxWarp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sz="4400" dirty="0">
              <a:latin typeface="Calibri" panose="020F0502020204030204" pitchFamily="34" charset="0"/>
            </a:endParaRPr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0" y="2624"/>
            <a:ext cx="12192000" cy="530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ko-KR" dirty="0"/>
              <a:t>Title</a:t>
            </a:r>
            <a:endParaRPr lang="ko-KR" altLang="en-US" dirty="0"/>
          </a:p>
        </p:txBody>
      </p:sp>
      <p:pic>
        <p:nvPicPr>
          <p:cNvPr id="10" name="Picture 7" descr="logo"/>
          <p:cNvPicPr>
            <a:picLocks noChangeAspect="1" noChangeArrowheads="1"/>
          </p:cNvPicPr>
          <p:nvPr/>
        </p:nvPicPr>
        <p:blipFill>
          <a:blip r:embed="rId1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10294"/>
          <a:stretch>
            <a:fillRect/>
          </a:stretch>
        </p:blipFill>
        <p:spPr bwMode="auto">
          <a:xfrm>
            <a:off x="46569" y="6453188"/>
            <a:ext cx="768351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gray">
          <a:xfrm>
            <a:off x="0" y="6351588"/>
            <a:ext cx="12192000" cy="69850"/>
          </a:xfrm>
          <a:prstGeom prst="rect">
            <a:avLst/>
          </a:prstGeom>
          <a:gradFill rotWithShape="0">
            <a:gsLst>
              <a:gs pos="0">
                <a:srgbClr val="333333"/>
              </a:gs>
              <a:gs pos="100000">
                <a:srgbClr val="D0D0D0"/>
              </a:gs>
            </a:gsLst>
            <a:lin ang="0" scaled="1"/>
          </a:gradFill>
          <a:ln w="3175">
            <a:solidFill>
              <a:srgbClr val="ABABA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9pPr>
          </a:lstStyle>
          <a:p>
            <a:pPr algn="ctr" eaLnBrk="1" latinLnBrk="0" hangingPunct="1">
              <a:defRPr/>
            </a:pPr>
            <a:endParaRPr lang="ko-KR" altLang="ko-KR" sz="240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gray">
          <a:xfrm>
            <a:off x="0" y="534991"/>
            <a:ext cx="12192000" cy="71437"/>
          </a:xfrm>
          <a:prstGeom prst="rect">
            <a:avLst/>
          </a:prstGeom>
          <a:gradFill rotWithShape="1">
            <a:gsLst>
              <a:gs pos="0">
                <a:srgbClr val="766000"/>
              </a:gs>
              <a:gs pos="100000">
                <a:srgbClr val="FFDE53"/>
              </a:gs>
            </a:gsLst>
            <a:lin ang="0" scaled="1"/>
          </a:gradFill>
          <a:ln w="3175">
            <a:solidFill>
              <a:srgbClr val="E8B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9pPr>
          </a:lstStyle>
          <a:p>
            <a:pPr algn="ctr" eaLnBrk="1" latinLnBrk="0" hangingPunct="1">
              <a:defRPr/>
            </a:pPr>
            <a:endParaRPr lang="ko-KR" altLang="ko-KR" sz="2400" dirty="0"/>
          </a:p>
        </p:txBody>
      </p:sp>
      <p:pic>
        <p:nvPicPr>
          <p:cNvPr id="13" name="Picture 10" descr="symbolmark01"/>
          <p:cNvPicPr>
            <a:picLocks noChangeAspect="1" noChangeArrowheads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616" y="8467"/>
            <a:ext cx="526396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49" y="6435048"/>
            <a:ext cx="916240" cy="40607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92" y="6545387"/>
            <a:ext cx="1993490" cy="1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9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3200" b="1" kern="1200">
          <a:solidFill>
            <a:srgbClr val="002060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SzPct val="60000"/>
        <a:buFontTx/>
        <a:buBlip>
          <a:blip r:embed="rId17"/>
        </a:buBlip>
        <a:defRPr sz="2400" kern="120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SzPct val="60000"/>
        <a:buFontTx/>
        <a:buBlip>
          <a:blip r:embed="rId17"/>
        </a:buBlip>
        <a:defRPr sz="2400" kern="120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SzPct val="60000"/>
        <a:buFontTx/>
        <a:buBlip>
          <a:blip r:embed="rId17"/>
        </a:buBlip>
        <a:defRPr sz="2000" kern="120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SzPct val="60000"/>
        <a:buFontTx/>
        <a:buBlip>
          <a:blip r:embed="rId17"/>
        </a:buBlip>
        <a:defRPr sz="1800" kern="120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SzPct val="60000"/>
        <a:buFontTx/>
        <a:buBlip>
          <a:blip r:embed="rId17"/>
        </a:buBlip>
        <a:defRPr sz="1800" kern="120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590823"/>
            <a:ext cx="10510192" cy="1758057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Temporal Convolutional Networks</a:t>
            </a:r>
            <a:br>
              <a:rPr lang="en-US" b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b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for Action Segmentation and </a:t>
            </a:r>
            <a:r>
              <a:rPr lang="en-US" b="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Detection</a:t>
            </a:r>
            <a:br>
              <a:rPr lang="en-US" b="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sz="1800" b="0" dirty="0"/>
              <a:t>Colin </a:t>
            </a:r>
            <a:r>
              <a:rPr lang="en-US" sz="1800" b="0" dirty="0" smtClean="0"/>
              <a:t>Lea, </a:t>
            </a:r>
            <a:r>
              <a:rPr lang="en-US" sz="1800" b="0" dirty="0"/>
              <a:t>Michael D. </a:t>
            </a:r>
            <a:r>
              <a:rPr lang="en-US" sz="1800" b="0" dirty="0" smtClean="0"/>
              <a:t>Flynn,  </a:t>
            </a:r>
            <a:r>
              <a:rPr lang="en-US" sz="1800" b="0" dirty="0" err="1"/>
              <a:t>Ren´e</a:t>
            </a:r>
            <a:r>
              <a:rPr lang="en-US" sz="1800" b="0" dirty="0"/>
              <a:t> </a:t>
            </a:r>
            <a:r>
              <a:rPr lang="en-US" sz="1800" b="0" dirty="0" smtClean="0"/>
              <a:t>Vidal,  </a:t>
            </a:r>
            <a:r>
              <a:rPr lang="en-US" sz="1800" b="0" dirty="0"/>
              <a:t>Austin </a:t>
            </a:r>
            <a:r>
              <a:rPr lang="en-US" sz="1800" b="0" dirty="0" smtClean="0"/>
              <a:t>Reiter, </a:t>
            </a:r>
            <a:r>
              <a:rPr lang="en-US" sz="1800" b="0" dirty="0"/>
              <a:t>Gregory D. Hager</a:t>
            </a:r>
            <a:br>
              <a:rPr lang="en-US" sz="1800" b="0" dirty="0"/>
            </a:br>
            <a:r>
              <a:rPr lang="en-US" sz="1800" b="0" dirty="0"/>
              <a:t>Johns Hopkins University, CVPR-2017</a:t>
            </a:r>
            <a:endParaRPr lang="ko-KR" altLang="en-US" sz="1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939485" y="2780928"/>
            <a:ext cx="10369152" cy="2857872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latin typeface="+mj-lt"/>
                <a:cs typeface="Times New Roman" panose="02020603050405020304" pitchFamily="18" charset="0"/>
              </a:rPr>
              <a:t>Sowmya </a:t>
            </a:r>
            <a:r>
              <a:rPr lang="en-US" altLang="ko-KR" dirty="0" err="1" smtClean="0">
                <a:latin typeface="+mj-lt"/>
                <a:cs typeface="Times New Roman" panose="02020603050405020304" pitchFamily="18" charset="0"/>
              </a:rPr>
              <a:t>Kasturi</a:t>
            </a:r>
            <a:endParaRPr lang="en-US" altLang="ko-KR" dirty="0">
              <a:latin typeface="+mj-lt"/>
              <a:cs typeface="Times New Roman" panose="02020603050405020304" pitchFamily="18" charset="0"/>
            </a:endParaRPr>
          </a:p>
          <a:p>
            <a:r>
              <a:rPr lang="en-US" altLang="ko-KR" dirty="0" smtClean="0">
                <a:latin typeface="+mj-lt"/>
                <a:cs typeface="Times New Roman" panose="02020603050405020304" pitchFamily="18" charset="0"/>
              </a:rPr>
              <a:t>sowmya@islab.ulsan.ac.kr</a:t>
            </a:r>
            <a:endParaRPr lang="en-US" altLang="ko-KR" dirty="0">
              <a:latin typeface="+mj-lt"/>
              <a:cs typeface="Times New Roman" panose="02020603050405020304" pitchFamily="18" charset="0"/>
            </a:endParaRPr>
          </a:p>
          <a:p>
            <a:r>
              <a:rPr lang="en-US" altLang="ko-KR" dirty="0">
                <a:latin typeface="+mj-lt"/>
                <a:cs typeface="Times New Roman" panose="02020603050405020304" pitchFamily="18" charset="0"/>
              </a:rPr>
              <a:t>Feb. </a:t>
            </a:r>
            <a:r>
              <a:rPr lang="en-US" altLang="ko-KR" dirty="0" smtClean="0">
                <a:latin typeface="+mj-lt"/>
                <a:cs typeface="Times New Roman" panose="02020603050405020304" pitchFamily="18" charset="0"/>
              </a:rPr>
              <a:t>10, </a:t>
            </a:r>
            <a:r>
              <a:rPr lang="en-US" altLang="ko-KR" dirty="0">
                <a:latin typeface="+mj-lt"/>
                <a:cs typeface="Times New Roman" panose="02020603050405020304" pitchFamily="18" charset="0"/>
              </a:rPr>
              <a:t>2018</a:t>
            </a:r>
            <a:endParaRPr lang="ko-KR" altLang="en-US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56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Synthetic </a:t>
            </a:r>
            <a:r>
              <a:rPr lang="en-US" b="0" dirty="0" smtClean="0"/>
              <a:t>Experiments(2/2</a:t>
            </a:r>
            <a:r>
              <a:rPr lang="en-US" b="0" dirty="0"/>
              <a:t>)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Experiment 2 :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Shifting </a:t>
            </a:r>
            <a:r>
              <a:rPr lang="en-US" dirty="0">
                <a:solidFill>
                  <a:schemeClr val="tx1"/>
                </a:solidFill>
              </a:rPr>
              <a:t>input features in time with respect  to true labels and observe F1 </a:t>
            </a:r>
            <a:r>
              <a:rPr lang="en-US" dirty="0" smtClean="0">
                <a:solidFill>
                  <a:schemeClr val="tx1"/>
                </a:solidFill>
              </a:rPr>
              <a:t>scores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his experiment shows TCNs are capable </a:t>
            </a:r>
            <a:r>
              <a:rPr lang="en-US" dirty="0">
                <a:solidFill>
                  <a:schemeClr val="tx1"/>
                </a:solidFill>
              </a:rPr>
              <a:t>of learning these long-range temporal patterns </a:t>
            </a:r>
            <a:r>
              <a:rPr lang="en-US" dirty="0" smtClean="0">
                <a:solidFill>
                  <a:schemeClr val="tx1"/>
                </a:solidFill>
              </a:rPr>
              <a:t>by adding </a:t>
            </a:r>
            <a:r>
              <a:rPr lang="en-US" dirty="0">
                <a:solidFill>
                  <a:schemeClr val="tx1"/>
                </a:solidFill>
              </a:rPr>
              <a:t>a temporal delay to the features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As the </a:t>
            </a:r>
            <a:r>
              <a:rPr lang="en-US" dirty="0" smtClean="0">
                <a:solidFill>
                  <a:schemeClr val="tx1"/>
                </a:solidFill>
              </a:rPr>
              <a:t>delay increases</a:t>
            </a:r>
            <a:r>
              <a:rPr lang="en-US" dirty="0">
                <a:solidFill>
                  <a:schemeClr val="tx1"/>
                </a:solidFill>
              </a:rPr>
              <a:t>, ED-TCN and Dilated TCN perform very well </a:t>
            </a:r>
            <a:r>
              <a:rPr lang="en-US" dirty="0" smtClean="0">
                <a:solidFill>
                  <a:schemeClr val="tx1"/>
                </a:solidFill>
              </a:rPr>
              <a:t>up to </a:t>
            </a:r>
            <a:r>
              <a:rPr lang="en-US" dirty="0">
                <a:solidFill>
                  <a:schemeClr val="tx1"/>
                </a:solidFill>
              </a:rPr>
              <a:t>about half the length of the receptive field.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10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2564904"/>
            <a:ext cx="5220065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2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Datasets(1/3)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University of Dundee 50 Salads </a:t>
            </a:r>
            <a:r>
              <a:rPr lang="en-US" dirty="0" smtClean="0">
                <a:solidFill>
                  <a:schemeClr val="tx1"/>
                </a:solidFill>
              </a:rPr>
              <a:t>:  (Both)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25 </a:t>
            </a:r>
            <a:r>
              <a:rPr lang="en-US" sz="2000" dirty="0">
                <a:solidFill>
                  <a:schemeClr val="tx1"/>
                </a:solidFill>
              </a:rPr>
              <a:t>people preparing 2 mixed salads each and contains over 4h of annotated accelerometer and RGB-D video </a:t>
            </a:r>
            <a:r>
              <a:rPr lang="en-US" sz="2000" dirty="0" smtClean="0">
                <a:solidFill>
                  <a:schemeClr val="tx1"/>
                </a:solidFill>
              </a:rPr>
              <a:t>     data (</a:t>
            </a:r>
            <a:r>
              <a:rPr lang="de-DE" sz="2000" dirty="0">
                <a:solidFill>
                  <a:schemeClr val="tx1"/>
                </a:solidFill>
              </a:rPr>
              <a:t> 640x480 pixels at 30 Hz</a:t>
            </a:r>
            <a:r>
              <a:rPr lang="en-US" sz="2000" dirty="0" smtClean="0">
                <a:solidFill>
                  <a:schemeClr val="tx1"/>
                </a:solidFill>
              </a:rPr>
              <a:t>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Used only Video data 5-10 </a:t>
            </a:r>
            <a:r>
              <a:rPr lang="en-US" sz="2000" dirty="0">
                <a:solidFill>
                  <a:schemeClr val="tx1"/>
                </a:solidFill>
              </a:rPr>
              <a:t>minutes in </a:t>
            </a:r>
            <a:r>
              <a:rPr lang="en-US" sz="2000" dirty="0" smtClean="0">
                <a:solidFill>
                  <a:schemeClr val="tx1"/>
                </a:solidFill>
              </a:rPr>
              <a:t>duration each video ,30 </a:t>
            </a:r>
            <a:r>
              <a:rPr lang="en-US" sz="2000" dirty="0">
                <a:solidFill>
                  <a:schemeClr val="tx1"/>
                </a:solidFill>
              </a:rPr>
              <a:t>instances of actions such as cut tomato or </a:t>
            </a:r>
            <a:r>
              <a:rPr lang="en-US" sz="2000" dirty="0" smtClean="0">
                <a:solidFill>
                  <a:schemeClr val="tx1"/>
                </a:solidFill>
              </a:rPr>
              <a:t>peel     Cucumber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Total 50 instances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Cross validation with 5 splits on Higher level action classes (9) - </a:t>
            </a:r>
            <a:r>
              <a:rPr lang="en-US" sz="2000" dirty="0">
                <a:solidFill>
                  <a:schemeClr val="tx1"/>
                </a:solidFill>
              </a:rPr>
              <a:t>add dressing, add oil, cut, </a:t>
            </a:r>
            <a:r>
              <a:rPr lang="en-US" sz="2000" dirty="0" smtClean="0">
                <a:solidFill>
                  <a:schemeClr val="tx1"/>
                </a:solidFill>
              </a:rPr>
              <a:t>mix ingredients</a:t>
            </a:r>
            <a:r>
              <a:rPr lang="en-US" sz="2000" dirty="0">
                <a:solidFill>
                  <a:schemeClr val="tx1"/>
                </a:solidFill>
              </a:rPr>
              <a:t>, peel, and </a:t>
            </a:r>
            <a:r>
              <a:rPr lang="en-US" sz="2000" dirty="0" smtClean="0">
                <a:solidFill>
                  <a:schemeClr val="tx1"/>
                </a:solidFill>
              </a:rPr>
              <a:t>place, background class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Mid level action classes  (17) – Cut tomato, cut cucumber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CNN features from  a VGG style model trained on 50 salads [1]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Data was </a:t>
            </a:r>
            <a:r>
              <a:rPr lang="en-US" sz="2000" dirty="0" err="1">
                <a:solidFill>
                  <a:schemeClr val="tx1"/>
                </a:solidFill>
              </a:rPr>
              <a:t>downsampled</a:t>
            </a:r>
            <a:r>
              <a:rPr lang="en-US" sz="2000" dirty="0">
                <a:solidFill>
                  <a:schemeClr val="tx1"/>
                </a:solidFill>
              </a:rPr>
              <a:t> to </a:t>
            </a:r>
            <a:r>
              <a:rPr lang="en-US" sz="2000" dirty="0" smtClean="0">
                <a:solidFill>
                  <a:schemeClr val="tx1"/>
                </a:solidFill>
              </a:rPr>
              <a:t>approximately </a:t>
            </a:r>
            <a:r>
              <a:rPr lang="it-IT" sz="2000" dirty="0" smtClean="0">
                <a:solidFill>
                  <a:schemeClr val="tx1"/>
                </a:solidFill>
              </a:rPr>
              <a:t>1 </a:t>
            </a:r>
            <a:r>
              <a:rPr lang="it-IT" sz="2000" dirty="0">
                <a:solidFill>
                  <a:schemeClr val="tx1"/>
                </a:solidFill>
              </a:rPr>
              <a:t>Frame Per Second (FPS).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tx1"/>
                </a:solidFill>
              </a:rPr>
              <a:t>[1] C</a:t>
            </a:r>
            <a:r>
              <a:rPr lang="en-US" sz="1200" dirty="0">
                <a:solidFill>
                  <a:schemeClr val="tx1"/>
                </a:solidFill>
              </a:rPr>
              <a:t>. Lea, A. Reiter, R. Vidal, and G. D. Hager. </a:t>
            </a:r>
            <a:r>
              <a:rPr lang="en-US" sz="1200" dirty="0" smtClean="0">
                <a:solidFill>
                  <a:schemeClr val="tx1"/>
                </a:solidFill>
              </a:rPr>
              <a:t>Segmental </a:t>
            </a:r>
            <a:r>
              <a:rPr lang="en-US" sz="1200" dirty="0" err="1" smtClean="0">
                <a:solidFill>
                  <a:schemeClr val="tx1"/>
                </a:solidFill>
              </a:rPr>
              <a:t>spatio</a:t>
            </a:r>
            <a:r>
              <a:rPr lang="en-US" sz="1200" dirty="0" smtClean="0">
                <a:solidFill>
                  <a:schemeClr val="tx1"/>
                </a:solidFill>
              </a:rPr>
              <a:t>-temporal </a:t>
            </a:r>
            <a:r>
              <a:rPr lang="en-US" sz="1200" dirty="0">
                <a:solidFill>
                  <a:schemeClr val="tx1"/>
                </a:solidFill>
              </a:rPr>
              <a:t>CNNs for fine-grained action </a:t>
            </a:r>
            <a:r>
              <a:rPr lang="en-US" sz="1200" dirty="0" smtClean="0">
                <a:solidFill>
                  <a:schemeClr val="tx1"/>
                </a:solidFill>
              </a:rPr>
              <a:t>segmentation 2016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7384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Datasets(2/3)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cap="all" dirty="0">
                <a:solidFill>
                  <a:schemeClr val="tx1"/>
                </a:solidFill>
              </a:rPr>
              <a:t>MERL shopping - </a:t>
            </a:r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itsubishi </a:t>
            </a:r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lectric </a:t>
            </a:r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esearch </a:t>
            </a:r>
            <a:r>
              <a:rPr lang="en-US" dirty="0">
                <a:solidFill>
                  <a:schemeClr val="tx1"/>
                </a:solidFill>
              </a:rPr>
              <a:t>L</a:t>
            </a:r>
            <a:r>
              <a:rPr lang="en-US" dirty="0" smtClean="0">
                <a:solidFill>
                  <a:schemeClr val="tx1"/>
                </a:solidFill>
              </a:rPr>
              <a:t>aboratories (action detection)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106 </a:t>
            </a:r>
            <a:r>
              <a:rPr lang="en-US" sz="2000" dirty="0">
                <a:solidFill>
                  <a:schemeClr val="tx1"/>
                </a:solidFill>
              </a:rPr>
              <a:t>surveillance-style videos in which users </a:t>
            </a:r>
            <a:r>
              <a:rPr lang="en-US" sz="2000" dirty="0" smtClean="0">
                <a:solidFill>
                  <a:schemeClr val="tx1"/>
                </a:solidFill>
              </a:rPr>
              <a:t>interact with </a:t>
            </a:r>
            <a:r>
              <a:rPr lang="en-US" sz="2000" dirty="0">
                <a:solidFill>
                  <a:schemeClr val="tx1"/>
                </a:solidFill>
              </a:rPr>
              <a:t>items on store </a:t>
            </a:r>
            <a:r>
              <a:rPr lang="en-US" sz="2000" dirty="0" smtClean="0">
                <a:solidFill>
                  <a:schemeClr val="tx1"/>
                </a:solidFill>
              </a:rPr>
              <a:t>shelves, few seconds long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The camera </a:t>
            </a:r>
            <a:r>
              <a:rPr lang="en-US" sz="2000" dirty="0" smtClean="0">
                <a:solidFill>
                  <a:schemeClr val="tx1"/>
                </a:solidFill>
              </a:rPr>
              <a:t>viewpoint is </a:t>
            </a:r>
            <a:r>
              <a:rPr lang="en-US" sz="2000" dirty="0">
                <a:solidFill>
                  <a:schemeClr val="tx1"/>
                </a:solidFill>
              </a:rPr>
              <a:t>fixed and only one user is present in each </a:t>
            </a:r>
            <a:r>
              <a:rPr lang="en-US" sz="2000" dirty="0" smtClean="0">
                <a:solidFill>
                  <a:schemeClr val="tx1"/>
                </a:solidFill>
              </a:rPr>
              <a:t>video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F</a:t>
            </a:r>
            <a:r>
              <a:rPr lang="en-US" sz="2000" dirty="0" smtClean="0">
                <a:solidFill>
                  <a:schemeClr val="tx1"/>
                </a:solidFill>
              </a:rPr>
              <a:t>ive action classes,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Reach to shelf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R</a:t>
            </a:r>
            <a:r>
              <a:rPr lang="en-US" sz="1600" dirty="0" smtClean="0">
                <a:solidFill>
                  <a:schemeClr val="tx1"/>
                </a:solidFill>
              </a:rPr>
              <a:t>etract </a:t>
            </a:r>
            <a:r>
              <a:rPr lang="en-US" sz="1600" dirty="0">
                <a:solidFill>
                  <a:schemeClr val="tx1"/>
                </a:solidFill>
              </a:rPr>
              <a:t>hand from </a:t>
            </a:r>
            <a:r>
              <a:rPr lang="en-US" sz="1600" dirty="0" smtClean="0">
                <a:solidFill>
                  <a:schemeClr val="tx1"/>
                </a:solidFill>
              </a:rPr>
              <a:t>shelf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H</a:t>
            </a:r>
            <a:r>
              <a:rPr lang="en-US" sz="1600" dirty="0" smtClean="0">
                <a:solidFill>
                  <a:schemeClr val="tx1"/>
                </a:solidFill>
              </a:rPr>
              <a:t>and in shelf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I</a:t>
            </a:r>
            <a:r>
              <a:rPr lang="en-US" sz="1600" dirty="0" smtClean="0">
                <a:solidFill>
                  <a:schemeClr val="tx1"/>
                </a:solidFill>
              </a:rPr>
              <a:t>nspect </a:t>
            </a:r>
            <a:r>
              <a:rPr lang="en-US" sz="1600" dirty="0" smtClean="0">
                <a:solidFill>
                  <a:schemeClr val="tx1"/>
                </a:solidFill>
              </a:rPr>
              <a:t>product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Inspect </a:t>
            </a:r>
            <a:r>
              <a:rPr lang="en-US" sz="1600" dirty="0" smtClean="0">
                <a:solidFill>
                  <a:schemeClr val="tx1"/>
                </a:solidFill>
              </a:rPr>
              <a:t>shelf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VGG-style spatial </a:t>
            </a:r>
            <a:r>
              <a:rPr lang="en-US" sz="1800" dirty="0" smtClean="0">
                <a:solidFill>
                  <a:schemeClr val="tx1"/>
                </a:solidFill>
              </a:rPr>
              <a:t>CNNs: RGB, optical flow cropped </a:t>
            </a:r>
            <a:r>
              <a:rPr lang="en-US" sz="1800" dirty="0">
                <a:solidFill>
                  <a:schemeClr val="tx1"/>
                </a:solidFill>
              </a:rPr>
              <a:t>RGB, optical </a:t>
            </a:r>
            <a:r>
              <a:rPr lang="en-US" sz="1800" dirty="0" smtClean="0">
                <a:solidFill>
                  <a:schemeClr val="tx1"/>
                </a:solidFill>
              </a:rPr>
              <a:t>flow. </a:t>
            </a:r>
            <a:r>
              <a:rPr lang="en-US" sz="1800" dirty="0">
                <a:solidFill>
                  <a:schemeClr val="tx1"/>
                </a:solidFill>
              </a:rPr>
              <a:t>We stack the four </a:t>
            </a:r>
            <a:r>
              <a:rPr lang="en-US" sz="1800" dirty="0" smtClean="0">
                <a:solidFill>
                  <a:schemeClr val="tx1"/>
                </a:solidFill>
              </a:rPr>
              <a:t>feature types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for </a:t>
            </a:r>
            <a:r>
              <a:rPr lang="en-US" sz="1800" dirty="0">
                <a:solidFill>
                  <a:schemeClr val="tx1"/>
                </a:solidFill>
              </a:rPr>
              <a:t>each frame and use Principal Components </a:t>
            </a:r>
            <a:r>
              <a:rPr lang="en-US" sz="1800" dirty="0" smtClean="0">
                <a:solidFill>
                  <a:schemeClr val="tx1"/>
                </a:solidFill>
              </a:rPr>
              <a:t>Analysis with </a:t>
            </a:r>
            <a:r>
              <a:rPr lang="en-US" sz="1800" dirty="0">
                <a:solidFill>
                  <a:schemeClr val="tx1"/>
                </a:solidFill>
              </a:rPr>
              <a:t>50 components to reduce the dimensionality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The train</a:t>
            </a:r>
            <a:r>
              <a:rPr lang="en-US" sz="1800" dirty="0">
                <a:solidFill>
                  <a:schemeClr val="tx1"/>
                </a:solidFill>
              </a:rPr>
              <a:t>, validation, and test splits are the same as </a:t>
            </a:r>
            <a:r>
              <a:rPr lang="en-US" sz="1800" dirty="0" smtClean="0">
                <a:solidFill>
                  <a:schemeClr val="tx1"/>
                </a:solidFill>
              </a:rPr>
              <a:t>described in [2]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Data is </a:t>
            </a:r>
            <a:r>
              <a:rPr lang="en-US" sz="1800" dirty="0">
                <a:solidFill>
                  <a:schemeClr val="tx1"/>
                </a:solidFill>
              </a:rPr>
              <a:t>sampled at 2.5 </a:t>
            </a:r>
            <a:r>
              <a:rPr lang="en-US" sz="1800" dirty="0" smtClean="0">
                <a:solidFill>
                  <a:schemeClr val="tx1"/>
                </a:solidFill>
              </a:rPr>
              <a:t>FPS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tx1"/>
                </a:solidFill>
              </a:rPr>
              <a:t>[2] B</a:t>
            </a:r>
            <a:r>
              <a:rPr lang="en-US" sz="1200" dirty="0">
                <a:solidFill>
                  <a:schemeClr val="tx1"/>
                </a:solidFill>
              </a:rPr>
              <a:t>. Singh, T. K. Marks, M. Jones, O. </a:t>
            </a:r>
            <a:r>
              <a:rPr lang="en-US" sz="1200" dirty="0" err="1">
                <a:solidFill>
                  <a:schemeClr val="tx1"/>
                </a:solidFill>
              </a:rPr>
              <a:t>Tuzel</a:t>
            </a:r>
            <a:r>
              <a:rPr lang="en-US" sz="1200" dirty="0">
                <a:solidFill>
                  <a:schemeClr val="tx1"/>
                </a:solidFill>
              </a:rPr>
              <a:t>, and M. Shao. </a:t>
            </a:r>
            <a:r>
              <a:rPr lang="en-US" sz="1200" dirty="0" smtClean="0">
                <a:solidFill>
                  <a:schemeClr val="tx1"/>
                </a:solidFill>
              </a:rPr>
              <a:t>A multi-stream </a:t>
            </a:r>
            <a:r>
              <a:rPr lang="en-US" sz="1200" dirty="0">
                <a:solidFill>
                  <a:schemeClr val="tx1"/>
                </a:solidFill>
              </a:rPr>
              <a:t>bi-directional recurrent neural network for </a:t>
            </a:r>
            <a:r>
              <a:rPr lang="en-US" sz="1200" dirty="0" err="1" smtClean="0">
                <a:solidFill>
                  <a:schemeClr val="tx1"/>
                </a:solidFill>
              </a:rPr>
              <a:t>finegrained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action </a:t>
            </a:r>
            <a:r>
              <a:rPr lang="en-US" sz="1200" dirty="0">
                <a:solidFill>
                  <a:schemeClr val="tx1"/>
                </a:solidFill>
              </a:rPr>
              <a:t>detection. 2016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071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Datasets(3/3</a:t>
            </a:r>
            <a:r>
              <a:rPr lang="en-US" dirty="0"/>
              <a:t>)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Georgia Tech Egocentric Activities (GTEA</a:t>
            </a:r>
            <a:r>
              <a:rPr lang="en-US" dirty="0" smtClean="0">
                <a:solidFill>
                  <a:schemeClr val="tx1"/>
                </a:solidFill>
              </a:rPr>
              <a:t>) :  (Action </a:t>
            </a: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egmentation)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Contains 28 videos </a:t>
            </a:r>
            <a:r>
              <a:rPr lang="en-US" sz="2000" dirty="0" smtClean="0">
                <a:solidFill>
                  <a:schemeClr val="tx1"/>
                </a:solidFill>
              </a:rPr>
              <a:t> 4 subjects performing of </a:t>
            </a:r>
            <a:r>
              <a:rPr lang="en-US" sz="2000" dirty="0">
                <a:solidFill>
                  <a:schemeClr val="tx1"/>
                </a:solidFill>
              </a:rPr>
              <a:t>7 kitchen activities such as making a </a:t>
            </a:r>
            <a:r>
              <a:rPr lang="en-US" sz="2000" dirty="0" smtClean="0">
                <a:solidFill>
                  <a:schemeClr val="tx1"/>
                </a:solidFill>
              </a:rPr>
              <a:t>sandwich and </a:t>
            </a:r>
            <a:r>
              <a:rPr lang="en-US" sz="2000" dirty="0">
                <a:solidFill>
                  <a:schemeClr val="tx1"/>
                </a:solidFill>
              </a:rPr>
              <a:t>making </a:t>
            </a:r>
            <a:r>
              <a:rPr lang="en-US" sz="2000" dirty="0" smtClean="0">
                <a:solidFill>
                  <a:schemeClr val="tx1"/>
                </a:solidFill>
              </a:rPr>
              <a:t>    coffee(Top view pointed towards hands)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Each videos is about a </a:t>
            </a:r>
            <a:r>
              <a:rPr lang="en-US" sz="2000" dirty="0" smtClean="0">
                <a:solidFill>
                  <a:schemeClr val="tx1"/>
                </a:solidFill>
              </a:rPr>
              <a:t>minute long </a:t>
            </a:r>
            <a:r>
              <a:rPr lang="en-US" sz="2000" dirty="0">
                <a:solidFill>
                  <a:schemeClr val="tx1"/>
                </a:solidFill>
              </a:rPr>
              <a:t>and contains on average 19 (non-background) </a:t>
            </a:r>
            <a:r>
              <a:rPr lang="en-US" sz="2000" dirty="0" smtClean="0">
                <a:solidFill>
                  <a:schemeClr val="tx1"/>
                </a:solidFill>
              </a:rPr>
              <a:t>actions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We use the 11 action classes </a:t>
            </a:r>
            <a:r>
              <a:rPr lang="en-US" sz="2000" dirty="0" smtClean="0">
                <a:solidFill>
                  <a:schemeClr val="tx1"/>
                </a:solidFill>
              </a:rPr>
              <a:t>: Pick, Open, Scoop, Close, Pour, Stir, Background, spread,   put, fold, dip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Cross-validation is performed </a:t>
            </a:r>
            <a:r>
              <a:rPr lang="en-US" sz="2000" dirty="0" smtClean="0">
                <a:solidFill>
                  <a:schemeClr val="tx1"/>
                </a:solidFill>
              </a:rPr>
              <a:t>over users 1-3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F</a:t>
            </a:r>
            <a:r>
              <a:rPr lang="en-US" sz="2000" dirty="0" smtClean="0">
                <a:solidFill>
                  <a:schemeClr val="tx1"/>
                </a:solidFill>
              </a:rPr>
              <a:t>rame </a:t>
            </a:r>
            <a:r>
              <a:rPr lang="en-US" sz="2000" dirty="0">
                <a:solidFill>
                  <a:schemeClr val="tx1"/>
                </a:solidFill>
              </a:rPr>
              <a:t>rate of 3 </a:t>
            </a:r>
            <a:r>
              <a:rPr lang="en-US" sz="2000" dirty="0" smtClean="0">
                <a:solidFill>
                  <a:schemeClr val="tx1"/>
                </a:solidFill>
              </a:rPr>
              <a:t>FPS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S</a:t>
            </a:r>
            <a:r>
              <a:rPr lang="en-US" sz="2000" dirty="0" smtClean="0">
                <a:solidFill>
                  <a:schemeClr val="tx1"/>
                </a:solidFill>
              </a:rPr>
              <a:t>patial CNNs using [1] </a:t>
            </a:r>
            <a:r>
              <a:rPr lang="en-US" sz="2000" dirty="0">
                <a:solidFill>
                  <a:schemeClr val="tx1"/>
                </a:solidFill>
              </a:rPr>
              <a:t>simplified VGG-style network where the input for </a:t>
            </a:r>
            <a:r>
              <a:rPr lang="en-US" sz="2000" dirty="0" smtClean="0">
                <a:solidFill>
                  <a:schemeClr val="tx1"/>
                </a:solidFill>
              </a:rPr>
              <a:t>each frame </a:t>
            </a:r>
            <a:r>
              <a:rPr lang="en-US" sz="2000" dirty="0">
                <a:solidFill>
                  <a:schemeClr val="tx1"/>
                </a:solidFill>
              </a:rPr>
              <a:t>is a </a:t>
            </a:r>
            <a:r>
              <a:rPr lang="en-US" sz="2000" dirty="0" smtClean="0">
                <a:solidFill>
                  <a:schemeClr val="tx1"/>
                </a:solidFill>
              </a:rPr>
              <a:t>pair </a:t>
            </a:r>
            <a:r>
              <a:rPr lang="en-US" sz="2000" dirty="0">
                <a:solidFill>
                  <a:schemeClr val="tx1"/>
                </a:solidFill>
              </a:rPr>
              <a:t>of RGB and </a:t>
            </a:r>
            <a:r>
              <a:rPr lang="en-US" sz="2000" dirty="0" smtClean="0">
                <a:solidFill>
                  <a:schemeClr val="tx1"/>
                </a:solidFill>
              </a:rPr>
              <a:t>  motion </a:t>
            </a:r>
            <a:r>
              <a:rPr lang="en-US" sz="2000" dirty="0">
                <a:solidFill>
                  <a:schemeClr val="tx1"/>
                </a:solidFill>
              </a:rPr>
              <a:t>images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642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4826" y="0"/>
            <a:ext cx="12192000" cy="530779"/>
          </a:xfrm>
        </p:spPr>
        <p:txBody>
          <a:bodyPr/>
          <a:lstStyle/>
          <a:p>
            <a:r>
              <a:rPr lang="en-US" dirty="0" smtClean="0"/>
              <a:t>Experimental results (1/2)</a:t>
            </a:r>
            <a:endParaRPr 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247" y="908720"/>
            <a:ext cx="4311544" cy="2808312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14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79" y="3861048"/>
            <a:ext cx="4364985" cy="208823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888" y="908720"/>
            <a:ext cx="4034594" cy="174041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216" y="2708920"/>
            <a:ext cx="7003916" cy="352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4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</a:t>
            </a:r>
            <a:r>
              <a:rPr lang="en-US" dirty="0" smtClean="0"/>
              <a:t>(22/2</a:t>
            </a:r>
            <a:r>
              <a:rPr lang="en-US" dirty="0"/>
              <a:t>)</a:t>
            </a: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1624" y="765946"/>
            <a:ext cx="5699251" cy="986000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15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44" y="1926187"/>
            <a:ext cx="7344816" cy="427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ntroduced </a:t>
            </a:r>
            <a:r>
              <a:rPr lang="en-US" dirty="0">
                <a:solidFill>
                  <a:schemeClr val="tx1"/>
                </a:solidFill>
              </a:rPr>
              <a:t>Temporal Convolutional </a:t>
            </a:r>
            <a:r>
              <a:rPr lang="en-US" dirty="0" smtClean="0">
                <a:solidFill>
                  <a:schemeClr val="tx1"/>
                </a:solidFill>
              </a:rPr>
              <a:t>Networks, which </a:t>
            </a:r>
            <a:r>
              <a:rPr lang="en-US" dirty="0">
                <a:solidFill>
                  <a:schemeClr val="tx1"/>
                </a:solidFill>
              </a:rPr>
              <a:t>use a hierarchy of convolutions to </a:t>
            </a:r>
            <a:r>
              <a:rPr lang="en-US" dirty="0" smtClean="0">
                <a:solidFill>
                  <a:schemeClr val="tx1"/>
                </a:solidFill>
              </a:rPr>
              <a:t>  capture </a:t>
            </a:r>
            <a:r>
              <a:rPr lang="en-US" dirty="0" smtClean="0">
                <a:solidFill>
                  <a:schemeClr val="tx1"/>
                </a:solidFill>
              </a:rPr>
              <a:t>long-range temporal patterns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howed </a:t>
            </a:r>
            <a:r>
              <a:rPr lang="en-US" dirty="0">
                <a:solidFill>
                  <a:schemeClr val="tx1"/>
                </a:solidFill>
              </a:rPr>
              <a:t>on synthetic data that </a:t>
            </a:r>
            <a:r>
              <a:rPr lang="en-US" dirty="0" smtClean="0">
                <a:solidFill>
                  <a:schemeClr val="tx1"/>
                </a:solidFill>
              </a:rPr>
              <a:t>TCNs are </a:t>
            </a:r>
            <a:r>
              <a:rPr lang="en-US" dirty="0">
                <a:solidFill>
                  <a:schemeClr val="tx1"/>
                </a:solidFill>
              </a:rPr>
              <a:t>capable of capturing complex patterns such as </a:t>
            </a:r>
            <a:r>
              <a:rPr lang="en-US" dirty="0" smtClean="0">
                <a:solidFill>
                  <a:schemeClr val="tx1"/>
                </a:solidFill>
              </a:rPr>
              <a:t>  compositions</a:t>
            </a:r>
            <a:r>
              <a:rPr lang="en-US" dirty="0" smtClean="0">
                <a:solidFill>
                  <a:schemeClr val="tx1"/>
                </a:solidFill>
              </a:rPr>
              <a:t>, action </a:t>
            </a:r>
            <a:r>
              <a:rPr lang="en-US" dirty="0">
                <a:solidFill>
                  <a:schemeClr val="tx1"/>
                </a:solidFill>
              </a:rPr>
              <a:t>durations, and are robust to </a:t>
            </a:r>
            <a:r>
              <a:rPr lang="en-US" dirty="0" smtClean="0">
                <a:solidFill>
                  <a:schemeClr val="tx1"/>
                </a:solidFill>
              </a:rPr>
              <a:t>time-delays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utperformed </a:t>
            </a:r>
            <a:r>
              <a:rPr lang="en-US" dirty="0">
                <a:solidFill>
                  <a:schemeClr val="tx1"/>
                </a:solidFill>
              </a:rPr>
              <a:t>strong baselines, including </a:t>
            </a:r>
            <a:r>
              <a:rPr lang="en-US" dirty="0" smtClean="0">
                <a:solidFill>
                  <a:schemeClr val="tx1"/>
                </a:solidFill>
              </a:rPr>
              <a:t>Bidirectional LSTM</a:t>
            </a:r>
            <a:r>
              <a:rPr lang="en-US" dirty="0">
                <a:solidFill>
                  <a:schemeClr val="tx1"/>
                </a:solidFill>
              </a:rPr>
              <a:t>, and achieve state of the </a:t>
            </a:r>
            <a:r>
              <a:rPr lang="en-US" dirty="0" smtClean="0">
                <a:solidFill>
                  <a:schemeClr val="tx1"/>
                </a:solidFill>
              </a:rPr>
              <a:t>   art </a:t>
            </a:r>
            <a:r>
              <a:rPr lang="en-US" dirty="0">
                <a:solidFill>
                  <a:schemeClr val="tx1"/>
                </a:solidFill>
              </a:rPr>
              <a:t>performance </a:t>
            </a:r>
            <a:r>
              <a:rPr lang="en-US" dirty="0" smtClean="0">
                <a:solidFill>
                  <a:schemeClr val="tx1"/>
                </a:solidFill>
              </a:rPr>
              <a:t>on challenging </a:t>
            </a:r>
            <a:r>
              <a:rPr lang="en-US" dirty="0" smtClean="0">
                <a:solidFill>
                  <a:schemeClr val="tx1"/>
                </a:solidFill>
              </a:rPr>
              <a:t>datasets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long filters </a:t>
            </a:r>
            <a:r>
              <a:rPr lang="en-US" dirty="0" smtClean="0">
                <a:solidFill>
                  <a:schemeClr val="tx1"/>
                </a:solidFill>
              </a:rPr>
              <a:t>in ED-TCN </a:t>
            </a:r>
            <a:r>
              <a:rPr lang="en-US" dirty="0">
                <a:solidFill>
                  <a:schemeClr val="tx1"/>
                </a:solidFill>
              </a:rPr>
              <a:t>have a strong positive affect on F1 </a:t>
            </a:r>
            <a:r>
              <a:rPr lang="en-US" dirty="0" smtClean="0">
                <a:solidFill>
                  <a:schemeClr val="tx1"/>
                </a:solidFill>
              </a:rPr>
              <a:t>performance, in </a:t>
            </a:r>
            <a:r>
              <a:rPr lang="en-US" dirty="0">
                <a:solidFill>
                  <a:schemeClr val="tx1"/>
                </a:solidFill>
              </a:rPr>
              <a:t>particular </a:t>
            </a:r>
            <a:r>
              <a:rPr lang="en-US" dirty="0" smtClean="0">
                <a:solidFill>
                  <a:schemeClr val="tx1"/>
                </a:solidFill>
              </a:rPr>
              <a:t> because </a:t>
            </a:r>
            <a:r>
              <a:rPr lang="en-US" dirty="0">
                <a:solidFill>
                  <a:schemeClr val="tx1"/>
                </a:solidFill>
              </a:rPr>
              <a:t>they prevent over-segmentation </a:t>
            </a:r>
            <a:r>
              <a:rPr lang="en-US" dirty="0" smtClean="0">
                <a:solidFill>
                  <a:schemeClr val="tx1"/>
                </a:solidFill>
              </a:rPr>
              <a:t>issues. The </a:t>
            </a:r>
            <a:r>
              <a:rPr lang="en-US" dirty="0">
                <a:solidFill>
                  <a:schemeClr val="tx1"/>
                </a:solidFill>
              </a:rPr>
              <a:t>Dilated TCN performs well on </a:t>
            </a:r>
            <a:r>
              <a:rPr lang="en-US" dirty="0" smtClean="0">
                <a:solidFill>
                  <a:schemeClr val="tx1"/>
                </a:solidFill>
              </a:rPr>
              <a:t>        metrics </a:t>
            </a:r>
            <a:r>
              <a:rPr lang="en-US" dirty="0">
                <a:solidFill>
                  <a:schemeClr val="tx1"/>
                </a:solidFill>
              </a:rPr>
              <a:t>like </a:t>
            </a:r>
            <a:r>
              <a:rPr lang="en-US" dirty="0" smtClean="0">
                <a:solidFill>
                  <a:schemeClr val="tx1"/>
                </a:solidFill>
              </a:rPr>
              <a:t>accuracy, but </a:t>
            </a:r>
            <a:r>
              <a:rPr lang="en-US" dirty="0">
                <a:solidFill>
                  <a:schemeClr val="tx1"/>
                </a:solidFill>
              </a:rPr>
              <a:t>is less robust to over-segmentation. This is likely due </a:t>
            </a:r>
            <a:r>
              <a:rPr lang="en-US" dirty="0" smtClean="0">
                <a:solidFill>
                  <a:schemeClr val="tx1"/>
                </a:solidFill>
              </a:rPr>
              <a:t>to the       short </a:t>
            </a:r>
            <a:r>
              <a:rPr lang="en-US" dirty="0">
                <a:solidFill>
                  <a:schemeClr val="tx1"/>
                </a:solidFill>
              </a:rPr>
              <a:t>filter lengths in each </a:t>
            </a:r>
            <a:r>
              <a:rPr lang="en-US" dirty="0" smtClean="0">
                <a:solidFill>
                  <a:schemeClr val="tx1"/>
                </a:solidFill>
              </a:rPr>
              <a:t>layer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My impression 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Idea is good for long action sequences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Results are promising and wide range of experiments are performed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Planning to adapt this idea </a:t>
            </a:r>
            <a:r>
              <a:rPr lang="en-US" dirty="0" smtClean="0">
                <a:solidFill>
                  <a:schemeClr val="tx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give the output of my </a:t>
            </a:r>
            <a:r>
              <a:rPr lang="en-US" dirty="0" err="1" smtClean="0">
                <a:solidFill>
                  <a:schemeClr val="tx1"/>
                </a:solidFill>
              </a:rPr>
              <a:t>spatio</a:t>
            </a:r>
            <a:r>
              <a:rPr lang="en-US" dirty="0" smtClean="0">
                <a:solidFill>
                  <a:schemeClr val="tx1"/>
                </a:solidFill>
              </a:rPr>
              <a:t>-temporal 3DCNN featur</a:t>
            </a:r>
            <a:r>
              <a:rPr lang="en-US" dirty="0" smtClean="0"/>
              <a:t>es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2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7D42A046-E2A1-4CFE-BA07-8DF0549DA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17</a:t>
            </a:fld>
            <a:endParaRPr lang="ko-KR" altLang="en-US"/>
          </a:p>
        </p:txBody>
      </p:sp>
      <p:pic>
        <p:nvPicPr>
          <p:cNvPr id="2054" name="Picture 6" descr="Image result for thankyou very much funny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268760"/>
            <a:ext cx="755955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36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6600" dirty="0" smtClean="0"/>
              <a:t>APPENDIX</a:t>
            </a:r>
            <a:endParaRPr lang="en-US" sz="6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01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Skip architecture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Skip architecture : skips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layer in the neural network and feeds the output of one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the input to the next layer as well as some other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 (instead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only the next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was some information that was captured in the initial layers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is required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reconstruction during the up-sampling done using the FCN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If we would not have used the skip architecture that information would have been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information that we had in the primary layers can be fed explicitly to the later layers using the skip architecture.</a:t>
            </a:r>
            <a:endParaRPr lang="en-U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19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616854"/>
            <a:ext cx="6336704" cy="369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Main idea</a:t>
            </a:r>
            <a:endParaRPr lang="ko-KR" altLang="en-US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o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identify and temporally segment 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fine grained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human 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action (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Focus on modeling situated 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activities)          throughout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 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video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Segment : start time, end time, and class 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label</a:t>
            </a:r>
            <a:endParaRPr lang="en-US" sz="20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Action segmentation methods predict what action is occurring at every frame in a video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Action  : Sparse set of segments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Typical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approaches extract local spatiotemporal features from video frames and feed them into a temporal 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 classifier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that captures high level temporal 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patterns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For action segmentation and detection despite being the same problem the metrics by which they are           evaluated are 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different</a:t>
            </a:r>
            <a:endParaRPr lang="en-US" sz="20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2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2512768"/>
            <a:ext cx="2520280" cy="18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7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block</a:t>
            </a:r>
            <a:endParaRPr 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963" y="740120"/>
            <a:ext cx="11522075" cy="5434909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880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convolution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263352" y="533401"/>
                <a:ext cx="11593288" cy="5761037"/>
              </a:xfrm>
            </p:spPr>
            <p:txBody>
              <a:bodyPr/>
              <a:lstStyle/>
              <a:p>
                <a:pPr>
                  <a:buClrTx/>
                  <a:buFont typeface="Wingdings" panose="05000000000000000000" pitchFamily="2" charset="2"/>
                  <a:buChar char="§"/>
                </a:pPr>
                <a:r>
                  <a:rPr lang="en-US" dirty="0"/>
                  <a:t>3D convolution is achieved by convolving a 3D kernel to a cube formed by stacking multiple contiguous frames together</a:t>
                </a:r>
              </a:p>
              <a:p>
                <a:pPr>
                  <a:buClrTx/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𝑥𝑦𝑧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tanh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/>
                      <m:e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𝑖𝑗𝑚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𝑝𝑞𝑟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d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)(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)(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nary>
                          </m:e>
                        </m:nary>
                      </m:e>
                    </m:nary>
                  </m:oMath>
                </a14:m>
                <a:r>
                  <a:rPr lang="en-US" dirty="0"/>
                  <a:t>)</a:t>
                </a:r>
              </a:p>
              <a:p>
                <a:pPr marL="0" indent="0">
                  <a:buClrTx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𝑥𝑦</m:t>
                        </m:r>
                      </m:sup>
                    </m:sSubSup>
                  </m:oMath>
                </a14:m>
                <a:r>
                  <a:rPr lang="en-US" sz="1600" dirty="0"/>
                  <a:t> is Value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</m:oMath>
                </a14:m>
                <a:r>
                  <a:rPr lang="en-US" sz="1600" dirty="0"/>
                  <a:t> feature map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layer at position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1600" dirty="0"/>
              </a:p>
              <a:p>
                <a:pPr marL="0" indent="0">
                  <a:buClrTx/>
                  <a:buNone/>
                </a:pP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16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       </m:t>
                    </m:r>
                  </m:oMath>
                </a14:m>
                <a:r>
                  <a:rPr lang="en-US" sz="1600" dirty="0"/>
                  <a:t>= Number of feature maps in previous layer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600" dirty="0"/>
              </a:p>
              <a:p>
                <a:pPr marL="0" indent="0">
                  <a:buClrTx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𝑝𝑞</m:t>
                        </m:r>
                      </m:sup>
                    </m:sSubSup>
                  </m:oMath>
                </a14:m>
                <a:r>
                  <a:rPr lang="en-US" sz="1600" dirty="0"/>
                  <a:t>   = Value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</m:oMath>
                </a14:m>
                <a:r>
                  <a:rPr lang="en-US" sz="1600" dirty="0"/>
                  <a:t> feature map at position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1600" dirty="0"/>
              </a:p>
              <a:p>
                <a:pPr marL="0" indent="0">
                  <a:buClr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= Height, width of kernel</a:t>
                </a:r>
              </a:p>
              <a:p>
                <a:pPr marL="0" indent="0">
                  <a:buClr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/>
                  <a:t>      = Size of the kernel along </a:t>
                </a:r>
              </a:p>
              <a:p>
                <a:pPr marL="0" indent="0">
                  <a:buClrTx/>
                  <a:buNone/>
                </a:pPr>
                <a:r>
                  <a:rPr lang="en-US" sz="1600" dirty="0"/>
                  <a:t>the temporal direction</a:t>
                </a:r>
              </a:p>
              <a:p>
                <a:pPr marL="0" indent="0">
                  <a:buClrTx/>
                  <a:buNone/>
                </a:pPr>
                <a:endParaRPr lang="en-US" sz="1600" dirty="0"/>
              </a:p>
              <a:p>
                <a:pPr marL="0" indent="0">
                  <a:buClrTx/>
                  <a:buNone/>
                </a:pPr>
                <a:endParaRPr lang="en-US" sz="1600" dirty="0"/>
              </a:p>
              <a:p>
                <a:pPr marL="0" indent="0">
                  <a:buClrTx/>
                  <a:buNone/>
                </a:pPr>
                <a:endParaRPr lang="en-US" sz="1600" dirty="0"/>
              </a:p>
              <a:p>
                <a:pPr marL="0" indent="0">
                  <a:buClrTx/>
                  <a:buNone/>
                </a:pPr>
                <a:endParaRPr lang="en-US" sz="1600" dirty="0"/>
              </a:p>
              <a:p>
                <a:pPr marL="0" indent="0">
                  <a:buClrTx/>
                  <a:buNone/>
                </a:pPr>
                <a:endParaRPr lang="en-US" sz="1600" dirty="0"/>
              </a:p>
              <a:p>
                <a:pPr marL="0" indent="0">
                  <a:buClrTx/>
                  <a:buNone/>
                </a:pPr>
                <a:endParaRPr lang="en-US" sz="1600" dirty="0"/>
              </a:p>
              <a:p>
                <a:pPr marL="0" indent="0">
                  <a:buClrTx/>
                  <a:buNone/>
                </a:pPr>
                <a:endParaRPr lang="en-US" sz="900" dirty="0"/>
              </a:p>
              <a:p>
                <a:pPr marL="0" indent="0">
                  <a:buClrTx/>
                  <a:buNone/>
                </a:pPr>
                <a:endParaRPr lang="en-US" sz="900" dirty="0"/>
              </a:p>
              <a:p>
                <a:pPr marL="0" indent="0">
                  <a:buClrTx/>
                  <a:buNone/>
                </a:pPr>
                <a:endParaRPr lang="en-US" sz="900" dirty="0"/>
              </a:p>
              <a:p>
                <a:pPr marL="0" indent="0">
                  <a:buClrTx/>
                  <a:buNone/>
                </a:pPr>
                <a:r>
                  <a:rPr lang="en-US" sz="900" dirty="0"/>
                  <a:t>https://commons.wikimedia.org/wiki/File:3D_Convolution_Animation.gif</a:t>
                </a:r>
              </a:p>
              <a:p>
                <a:pPr marL="0" indent="0">
                  <a:buClrTx/>
                  <a:buNone/>
                </a:pPr>
                <a:endParaRPr lang="en-US" sz="1600" dirty="0"/>
              </a:p>
              <a:p>
                <a:pPr marL="0" indent="0">
                  <a:buClrTx/>
                  <a:buNone/>
                </a:pPr>
                <a:endParaRPr lang="en-US" sz="3200" dirty="0"/>
              </a:p>
              <a:p>
                <a:pPr marL="0" indent="0">
                  <a:buClrTx/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352" y="533401"/>
                <a:ext cx="11593288" cy="5761037"/>
              </a:xfrm>
              <a:blipFill rotWithShape="0">
                <a:blip r:embed="rId2"/>
                <a:stretch>
                  <a:fillRect l="-368" t="-847" r="-263" b="-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내용 개체 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5960" y="2918369"/>
            <a:ext cx="3816424" cy="337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87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dilated convolution </a:t>
            </a:r>
            <a:r>
              <a:rPr lang="en-US" dirty="0" smtClean="0"/>
              <a:t>is </a:t>
            </a:r>
            <a:r>
              <a:rPr lang="en-US" dirty="0"/>
              <a:t>a convolution where the filter is applied over an area larger than its length by skipping input values with a certain </a:t>
            </a:r>
            <a:r>
              <a:rPr lang="en-US" dirty="0" smtClean="0"/>
              <a:t>step</a:t>
            </a:r>
          </a:p>
          <a:p>
            <a:r>
              <a:rPr lang="en-US" dirty="0"/>
              <a:t>It is equivalent to a convolution with a larger filter derived from the original filter by dilating it with zeros, but is significantly more efficient</a:t>
            </a:r>
            <a:r>
              <a:rPr lang="en-US" dirty="0" smtClean="0"/>
              <a:t>.</a:t>
            </a:r>
          </a:p>
          <a:p>
            <a:r>
              <a:rPr lang="en-US" dirty="0"/>
              <a:t>output has the same size as the </a:t>
            </a:r>
            <a:r>
              <a:rPr lang="en-US" dirty="0" smtClean="0"/>
              <a:t>input</a:t>
            </a:r>
          </a:p>
          <a:p>
            <a:r>
              <a:rPr lang="en-US" dirty="0"/>
              <a:t>As a special case, dilated convolution with dilation 1 yields the standard </a:t>
            </a:r>
            <a:r>
              <a:rPr lang="en-US" dirty="0" smtClean="0"/>
              <a:t>convolution</a:t>
            </a:r>
          </a:p>
          <a:p>
            <a:r>
              <a:rPr lang="en-US" dirty="0"/>
              <a:t>Because models with causal convolutions do not have recurrent connections, they are typically faster to train than RNNs, especially when applied to very long sequences</a:t>
            </a:r>
          </a:p>
          <a:p>
            <a:r>
              <a:rPr lang="en-US" dirty="0"/>
              <a:t>One of the problems of causal convolutions is that they require many layers, or large filters to increase the receptive field.</a:t>
            </a:r>
          </a:p>
          <a:p>
            <a:r>
              <a:rPr lang="en-US" dirty="0"/>
              <a:t>use dilated convolutions to increase the receptive field by orders of magnitude, without greatly increasing computational cost.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083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Dilated convolution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23</a:t>
            </a:fld>
            <a:endParaRPr lang="ko-KR" altLang="en-US" dirty="0"/>
          </a:p>
        </p:txBody>
      </p:sp>
      <p:pic>
        <p:nvPicPr>
          <p:cNvPr id="5" name="tabl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464" y="1196752"/>
            <a:ext cx="1396105" cy="1121761"/>
          </a:xfrm>
          <a:prstGeom prst="rect">
            <a:avLst/>
          </a:prstGeom>
        </p:spPr>
      </p:pic>
      <p:cxnSp>
        <p:nvCxnSpPr>
          <p:cNvPr id="6" name="Straight Arrow Connector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C9F8FCC2-8E30-427D-BF6A-62582D6013EC}"/>
              </a:ext>
            </a:extLst>
          </p:cNvPr>
          <p:cNvCxnSpPr/>
          <p:nvPr/>
        </p:nvCxnSpPr>
        <p:spPr bwMode="auto">
          <a:xfrm>
            <a:off x="1969516" y="2492896"/>
            <a:ext cx="0" cy="7200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pic>
        <p:nvPicPr>
          <p:cNvPr id="7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76" y="3501008"/>
            <a:ext cx="2520280" cy="2560320"/>
          </a:xfrm>
          <a:prstGeom prst="rect">
            <a:avLst/>
          </a:prstGeom>
        </p:spPr>
      </p:pic>
      <p:pic>
        <p:nvPicPr>
          <p:cNvPr id="8" name="Picture 2" descr="https://i.stack.imgur.com/f2RiP.gif">
            <a:extLst>
              <a:ext uri="{FF2B5EF4-FFF2-40B4-BE49-F238E27FC236}">
                <a16:creationId xmlns:lc="http://schemas.openxmlformats.org/drawingml/2006/lockedCanvas" xmlns:a16="http://schemas.microsoft.com/office/drawing/2014/main" xmlns="" id="{CAC41319-33E3-4573-B9D6-6A322A37DE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30" y="1362645"/>
            <a:ext cx="3762375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63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568" y="764704"/>
            <a:ext cx="6986735" cy="2448272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24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5" y="3573016"/>
            <a:ext cx="6914727" cy="2360516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2639616" y="5814636"/>
            <a:ext cx="5801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Visualization of a stack of dilated causal convolutional layers</a:t>
            </a:r>
            <a:endParaRPr lang="en-US" dirty="0"/>
          </a:p>
        </p:txBody>
      </p:sp>
      <p:sp>
        <p:nvSpPr>
          <p:cNvPr id="8" name="직사각형 7"/>
          <p:cNvSpPr/>
          <p:nvPr/>
        </p:nvSpPr>
        <p:spPr>
          <a:xfrm>
            <a:off x="2639616" y="3137310"/>
            <a:ext cx="5605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NimbusRomNo9L-Regu"/>
              </a:rPr>
              <a:t>Visualization of a stack of causal convolutional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85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max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25</a:t>
            </a:fld>
            <a:endParaRPr lang="ko-KR" alt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10E640A2-07B4-4710-B0BB-D801FFCFF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9576" y="1556792"/>
            <a:ext cx="741045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6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Pooling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2564905"/>
            <a:ext cx="3528392" cy="2628081"/>
          </a:xfrm>
        </p:spPr>
      </p:pic>
      <p:sp>
        <p:nvSpPr>
          <p:cNvPr id="3" name="TextBox 2"/>
          <p:cNvSpPr txBox="1"/>
          <p:nvPr/>
        </p:nvSpPr>
        <p:spPr>
          <a:xfrm>
            <a:off x="1631504" y="836713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Operates over each activation map independently.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Makes representations smaller and more manageable</a:t>
            </a:r>
          </a:p>
        </p:txBody>
      </p:sp>
      <p:pic>
        <p:nvPicPr>
          <p:cNvPr id="3074" name="Picture 2" descr="http://cs231n.github.io/assets/cnn/poo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492897"/>
            <a:ext cx="3960440" cy="306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53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75AF22-60D8-45CE-8F71-23AA5C0E7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F5A84DC-A29D-4118-8867-E717D8E86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7" y="692696"/>
            <a:ext cx="4154444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2FA0DC4-1454-48D6-8036-FB8F1B98E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3068960"/>
            <a:ext cx="4530286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Rectified Linear Unit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5520" y="669076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There is activation functions between the convolutional layers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Layer obtained after activation function is called activation map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844824"/>
            <a:ext cx="6934200" cy="2133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63" y="3861049"/>
            <a:ext cx="7153275" cy="238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29</a:t>
            </a:fld>
            <a:endParaRPr lang="ko-KR" altLang="en-US" dirty="0"/>
          </a:p>
        </p:txBody>
      </p:sp>
      <p:pic>
        <p:nvPicPr>
          <p:cNvPr id="1026" name="Picture 2" descr="https://upload.wikimedia.org/wikipedia/commons/thumb/2/26/Precisionrecall.svg/440px-Precisionrecall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9" y="732105"/>
            <a:ext cx="2808312" cy="510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6" y="1340768"/>
            <a:ext cx="2276475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4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Convolutional Networks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800" dirty="0" smtClean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Time-series </a:t>
                </a:r>
                <a:r>
                  <a:rPr lang="en-US" sz="18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models, called Temporal Convolutional Networks (TCNs) overcome the previous shortcomings by </a:t>
                </a:r>
                <a:r>
                  <a:rPr lang="en-US" sz="1800" dirty="0" smtClean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              capturing </a:t>
                </a:r>
                <a:r>
                  <a:rPr lang="en-US" sz="18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long range patterns using a hierarchy of temporal convolutional </a:t>
                </a:r>
                <a:r>
                  <a:rPr lang="en-US" sz="1800" dirty="0" smtClean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filters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TCN’s capable of capturing action compositions, segment durations, transitions between segments and </a:t>
                </a:r>
                <a:r>
                  <a:rPr lang="en-US" sz="1800" dirty="0" smtClean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long range      dependencies</a:t>
                </a:r>
                <a:endParaRPr lang="en-US" sz="1800" dirty="0" smtClean="0">
                  <a:latin typeface="+mj-lt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800" dirty="0" smtClean="0">
                    <a:solidFill>
                      <a:schemeClr val="tx1"/>
                    </a:solidFill>
                    <a:latin typeface="+mj-lt"/>
                  </a:rPr>
                  <a:t>Computations </a:t>
                </a: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are </a:t>
                </a:r>
                <a:r>
                  <a:rPr lang="en-US" sz="1800" dirty="0" smtClean="0">
                    <a:solidFill>
                      <a:schemeClr val="tx1"/>
                    </a:solidFill>
                    <a:latin typeface="+mj-lt"/>
                  </a:rPr>
                  <a:t>performed layer-wise</a:t>
                </a: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, meaning every time-step is updated </a:t>
                </a:r>
                <a:r>
                  <a:rPr lang="en-US" sz="1800" dirty="0" smtClean="0">
                    <a:solidFill>
                      <a:schemeClr val="tx1"/>
                    </a:solidFill>
                    <a:latin typeface="+mj-lt"/>
                  </a:rPr>
                  <a:t>simultaneously, instead </a:t>
                </a: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of updating </a:t>
                </a:r>
                <a:r>
                  <a:rPr lang="en-US" sz="1800" dirty="0" smtClean="0">
                    <a:solidFill>
                      <a:schemeClr val="tx1"/>
                    </a:solidFill>
                    <a:latin typeface="+mj-lt"/>
                  </a:rPr>
                  <a:t>       sequentially per-frame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800" dirty="0" smtClean="0">
                    <a:solidFill>
                      <a:schemeClr val="tx1"/>
                    </a:solidFill>
                    <a:latin typeface="+mj-lt"/>
                  </a:rPr>
                  <a:t>Convolutions  are </a:t>
                </a: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computed across </a:t>
                </a:r>
                <a:r>
                  <a:rPr lang="en-US" sz="1800" dirty="0" smtClean="0">
                    <a:solidFill>
                      <a:schemeClr val="tx1"/>
                    </a:solidFill>
                    <a:latin typeface="+mj-lt"/>
                  </a:rPr>
                  <a:t>time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 may vary for each video </a:t>
                </a:r>
                <a:r>
                  <a:rPr lang="en-US" sz="1800" dirty="0" smtClean="0">
                    <a:solidFill>
                      <a:schemeClr val="tx1"/>
                    </a:solidFill>
                    <a:latin typeface="+mj-lt"/>
                  </a:rPr>
                  <a:t>sequence</a:t>
                </a:r>
              </a:p>
              <a:p>
                <a:pPr marL="0" indent="0">
                  <a:buNone/>
                </a:pPr>
                <a:endParaRPr lang="en-US" sz="1800" dirty="0">
                  <a:solidFill>
                    <a:schemeClr val="tx1"/>
                  </a:solidFill>
                  <a:latin typeface="+mj-lt"/>
                </a:endParaRPr>
              </a:p>
              <a:p>
                <a:pPr marL="0" indent="0">
                  <a:buNone/>
                </a:pPr>
                <a:endParaRPr lang="en-US" sz="1800" dirty="0" smtClean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6" t="-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3</a:t>
            </a:fld>
            <a:endParaRPr lang="ko-KR" altLang="en-US" dirty="0"/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3371708197"/>
              </p:ext>
            </p:extLst>
          </p:nvPr>
        </p:nvGraphicFramePr>
        <p:xfrm>
          <a:off x="3268672" y="3356992"/>
          <a:ext cx="4464495" cy="2808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6737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Encoder decoder TCN(1/2) 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4</a:t>
            </a:fld>
            <a:endParaRPr lang="ko-KR" altLang="en-US" dirty="0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06314" y="1124744"/>
            <a:ext cx="5785686" cy="47525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직사각형 7"/>
              <p:cNvSpPr/>
              <p:nvPr/>
            </p:nvSpPr>
            <p:spPr>
              <a:xfrm>
                <a:off x="114300" y="764704"/>
                <a:ext cx="6557764" cy="5358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Input feature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 - Length for time step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endParaRPr lang="en-US" sz="1600" dirty="0" smtClean="0">
                  <a:latin typeface="+mj-lt"/>
                  <a:cs typeface="Times New Roman" panose="02020603050405020304" pitchFamily="18" charset="0"/>
                </a:endParaRPr>
              </a:p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Predict </a:t>
                </a:r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: action label for each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p>
                    </m:sSup>
                  </m:oMath>
                </a14:m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 - Num </a:t>
                </a:r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of classes ;  </a:t>
                </a:r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     true </a:t>
                </a:r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class </a:t>
                </a:r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- 1</a:t>
                </a:r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, </a:t>
                </a:r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 All others - 0 </a:t>
                </a:r>
              </a:p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endParaRPr lang="en-US" sz="1600" dirty="0">
                  <a:latin typeface="+mj-lt"/>
                  <a:cs typeface="Times New Roman" panose="02020603050405020304" pitchFamily="18" charset="0"/>
                </a:endParaRPr>
              </a:p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US" b="1" dirty="0" smtClean="0">
                    <a:latin typeface="+mj-lt"/>
                    <a:cs typeface="Times New Roman" panose="02020603050405020304" pitchFamily="18" charset="0"/>
                  </a:rPr>
                  <a:t>Encoder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𝑝𝑜𝑜𝑙𝑖𝑛𝑔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  <m:r>
                              <m:rPr>
                                <m:nor/>
                              </m:rPr>
                              <a:rPr lang="en-US" sz="1600">
                                <a:cs typeface="Times New Roman" panose="02020603050405020304" pitchFamily="18" charset="0"/>
                              </a:rPr>
                              <m:t>∗</m:t>
                            </m:r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</m:oMath>
                </a14:m>
                <a:endParaRPr lang="en-US" sz="1600" dirty="0" smtClean="0">
                  <a:latin typeface="+mj-lt"/>
                  <a:cs typeface="Times New Roman" panose="02020603050405020304" pitchFamily="18" charset="0"/>
                </a:endParaRPr>
              </a:p>
              <a:p>
                <a:pPr>
                  <a:buClr>
                    <a:srgbClr val="00B0F0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,     </a:t>
                </a:r>
              </a:p>
              <a:p>
                <a:pPr>
                  <a:buClr>
                    <a:srgbClr val="00B0F0"/>
                  </a:buClr>
                </a:pPr>
                <a:r>
                  <a:rPr lang="en-US" sz="1600" b="0" dirty="0" smtClean="0"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𝑙</m:t>
                    </m:r>
                  </m:oMath>
                </a14:m>
                <a:r>
                  <a:rPr lang="en-US" sz="1600" dirty="0" smtClean="0">
                    <a:cs typeface="Times New Roman" panose="02020603050405020304" pitchFamily="18" charset="0"/>
                  </a:rPr>
                  <a:t>- </a:t>
                </a:r>
                <a:r>
                  <a:rPr lang="en-US" sz="1600" dirty="0">
                    <a:cs typeface="Times New Roman" panose="02020603050405020304" pitchFamily="18" charset="0"/>
                  </a:rPr>
                  <a:t>layers</a:t>
                </a:r>
                <a:endParaRPr lang="en-US" sz="1600" dirty="0">
                  <a:latin typeface="+mj-lt"/>
                  <a:cs typeface="Times New Roman" panose="02020603050405020304" pitchFamily="18" charset="0"/>
                </a:endParaRPr>
              </a:p>
              <a:p>
                <a:pPr>
                  <a:buClr>
                    <a:srgbClr val="00B0F0"/>
                  </a:buClr>
                </a:pPr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 - </a:t>
                </a:r>
                <a:r>
                  <a:rPr lang="en-US" sz="1600" dirty="0" err="1">
                    <a:latin typeface="+mj-lt"/>
                    <a:cs typeface="Times New Roman" panose="02020603050405020304" pitchFamily="18" charset="0"/>
                  </a:rPr>
                  <a:t>num</a:t>
                </a:r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 of convolutional filters in a the l </a:t>
                </a:r>
                <a:r>
                  <a:rPr lang="en-US" sz="1600" dirty="0" err="1">
                    <a:latin typeface="+mj-lt"/>
                    <a:cs typeface="Times New Roman" panose="02020603050405020304" pitchFamily="18" charset="0"/>
                  </a:rPr>
                  <a:t>th</a:t>
                </a:r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 layer</a:t>
                </a:r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96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32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𝑙</m:t>
                    </m:r>
                  </m:oMath>
                </a14:m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 - </a:t>
                </a:r>
                <a:r>
                  <a:rPr lang="en-US" sz="1600" dirty="0" err="1">
                    <a:latin typeface="+mj-lt"/>
                    <a:cs typeface="Times New Roman" panose="02020603050405020304" pitchFamily="18" charset="0"/>
                  </a:rPr>
                  <a:t>num</a:t>
                </a:r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 of corresponding time steps  </a:t>
                </a:r>
              </a:p>
              <a:p>
                <a:pPr>
                  <a:buClr>
                    <a:srgbClr val="00B0F0"/>
                  </a:buClr>
                </a:pPr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  </a:t>
                </a:r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  Collection </a:t>
                </a:r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of filters in each layer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 {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buClr>
                    <a:srgbClr val="00B0F0"/>
                  </a:buClr>
                </a:pPr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</m:t>
                    </m:r>
                  </m:oMath>
                </a14:m>
                <a:endParaRPr lang="en-US" sz="16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buClr>
                    <a:srgbClr val="00B0F0"/>
                  </a:buClr>
                </a:pPr>
                <a:r>
                  <a:rPr lang="en-US" sz="1600" dirty="0" smtClean="0"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- depth of the filter , </a:t>
                </a:r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 bias  </a:t>
                </a:r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- 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sup>
                    </m:sSup>
                  </m:oMath>
                </a14:m>
                <a:endParaRPr lang="en-US" sz="1600" dirty="0" smtClean="0">
                  <a:latin typeface="+mj-lt"/>
                  <a:ea typeface="Cambria Math" panose="02040503050406030204" pitchFamily="18" charset="0"/>
                </a:endParaRPr>
              </a:p>
              <a:p>
                <a:pPr>
                  <a:buClr>
                    <a:srgbClr val="00B0F0"/>
                  </a:buClr>
                </a:pPr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     signal </a:t>
                </a:r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from the previous layer,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1600" dirty="0" smtClean="0">
                  <a:latin typeface="+mj-lt"/>
                  <a:cs typeface="Times New Roman" panose="02020603050405020304" pitchFamily="18" charset="0"/>
                </a:endParaRPr>
              </a:p>
              <a:p>
                <a:pPr>
                  <a:buClr>
                    <a:srgbClr val="00B0F0"/>
                  </a:buClr>
                </a:pPr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 - Activation function  (Normalized Rectified Linear Units</a:t>
                </a:r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)</a:t>
                </a:r>
              </a:p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endParaRPr lang="en-US" sz="1600" dirty="0">
                  <a:latin typeface="+mj-lt"/>
                  <a:cs typeface="Times New Roman" panose="02020603050405020304" pitchFamily="18" charset="0"/>
                </a:endParaRPr>
              </a:p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latin typeface="+mj-lt"/>
                    <a:cs typeface="Times New Roman" panose="02020603050405020304" pitchFamily="18" charset="0"/>
                  </a:rPr>
                  <a:t>After each activation function max pool with width  2 across time</a:t>
                </a:r>
                <a:r>
                  <a:rPr lang="en-US" sz="1600" dirty="0" smtClean="0">
                    <a:latin typeface="+mj-lt"/>
                    <a:cs typeface="Times New Roman" panose="02020603050405020304" pitchFamily="18" charset="0"/>
                  </a:rPr>
                  <a:t>,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600" dirty="0" smtClean="0">
                  <a:latin typeface="+mj-lt"/>
                  <a:cs typeface="Times New Roman" panose="02020603050405020304" pitchFamily="18" charset="0"/>
                </a:endParaRPr>
              </a:p>
              <a:p>
                <a:endParaRPr lang="en-US" sz="1600" dirty="0">
                  <a:latin typeface="+mj-lt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직사각형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764704"/>
                <a:ext cx="6557764" cy="5358326"/>
              </a:xfrm>
              <a:prstGeom prst="rect">
                <a:avLst/>
              </a:prstGeom>
              <a:blipFill rotWithShape="0">
                <a:blip r:embed="rId4"/>
                <a:stretch>
                  <a:fillRect l="-651" t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182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 decoder </a:t>
            </a:r>
            <a:r>
              <a:rPr lang="en-US" dirty="0" smtClean="0"/>
              <a:t>TCN(2/2</a:t>
            </a:r>
            <a:r>
              <a:rPr lang="en-US" dirty="0"/>
              <a:t>)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5</a:t>
            </a:fld>
            <a:endParaRPr lang="ko-KR" altLang="en-US" dirty="0"/>
          </a:p>
        </p:txBody>
      </p:sp>
      <p:pic>
        <p:nvPicPr>
          <p:cNvPr id="5" name="내용 개체 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6080" y="1052736"/>
            <a:ext cx="5249641" cy="4312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직사각형 5"/>
              <p:cNvSpPr/>
              <p:nvPr/>
            </p:nvSpPr>
            <p:spPr>
              <a:xfrm>
                <a:off x="144015" y="963926"/>
                <a:ext cx="6798343" cy="4232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US" sz="1600" b="1" dirty="0" smtClean="0">
                    <a:latin typeface="+mj-lt"/>
                  </a:rPr>
                  <a:t>Decoder</a:t>
                </a:r>
                <a:r>
                  <a:rPr lang="en-US" sz="1600" dirty="0">
                    <a:latin typeface="+mj-lt"/>
                  </a:rPr>
                  <a:t> : </a:t>
                </a:r>
                <a:r>
                  <a:rPr lang="en-US" sz="1600" dirty="0" err="1">
                    <a:latin typeface="+mj-lt"/>
                  </a:rPr>
                  <a:t>Upsampling</a:t>
                </a:r>
                <a:r>
                  <a:rPr lang="en-US" sz="1600" dirty="0">
                    <a:latin typeface="+mj-lt"/>
                  </a:rPr>
                  <a:t> is performed by simply repeating each entry </a:t>
                </a:r>
                <a:r>
                  <a:rPr lang="en-US" sz="1600" dirty="0" smtClean="0">
                    <a:latin typeface="+mj-lt"/>
                  </a:rPr>
                  <a:t>twice</a:t>
                </a:r>
              </a:p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endParaRPr lang="en-US" sz="1600" dirty="0">
                  <a:latin typeface="+mj-lt"/>
                </a:endParaRPr>
              </a:p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latin typeface="+mj-lt"/>
                  </a:rPr>
                  <a:t>The convolutional filters in the decoder distribute the activations </a:t>
                </a:r>
                <a:r>
                  <a:rPr lang="en-US" sz="1600" dirty="0" smtClean="0">
                    <a:latin typeface="+mj-lt"/>
                  </a:rPr>
                  <a:t> from </a:t>
                </a:r>
                <a:r>
                  <a:rPr lang="en-US" sz="1600" dirty="0">
                    <a:latin typeface="+mj-lt"/>
                  </a:rPr>
                  <a:t>the </a:t>
                </a:r>
                <a:endParaRPr lang="en-US" sz="1600" dirty="0" smtClean="0">
                  <a:latin typeface="+mj-lt"/>
                </a:endParaRPr>
              </a:p>
              <a:p>
                <a:pPr>
                  <a:buClr>
                    <a:srgbClr val="00B0F0"/>
                  </a:buClr>
                </a:pPr>
                <a:r>
                  <a:rPr lang="en-US" sz="1600" dirty="0">
                    <a:latin typeface="+mj-lt"/>
                  </a:rPr>
                  <a:t> </a:t>
                </a:r>
                <a:r>
                  <a:rPr lang="en-US" sz="1600" dirty="0" smtClean="0">
                    <a:latin typeface="+mj-lt"/>
                  </a:rPr>
                  <a:t>     condensed </a:t>
                </a:r>
                <a:r>
                  <a:rPr lang="en-US" sz="1600" dirty="0">
                    <a:latin typeface="+mj-lt"/>
                  </a:rPr>
                  <a:t>layers in the middle to the action predictions at the </a:t>
                </a:r>
                <a:r>
                  <a:rPr lang="en-US" sz="1600" dirty="0" smtClean="0">
                    <a:latin typeface="+mj-lt"/>
                  </a:rPr>
                  <a:t>top</a:t>
                </a:r>
              </a:p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endParaRPr lang="en-US" sz="1600" dirty="0">
                  <a:latin typeface="+mj-lt"/>
                </a:endParaRPr>
              </a:p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latin typeface="+mj-lt"/>
                  </a:rPr>
                  <a:t>These convolutions provide a large improvement in performance </a:t>
                </a:r>
                <a:r>
                  <a:rPr lang="en-US" sz="1600" dirty="0" smtClean="0">
                    <a:latin typeface="+mj-lt"/>
                  </a:rPr>
                  <a:t> and </a:t>
                </a:r>
              </a:p>
              <a:p>
                <a:pPr>
                  <a:buClr>
                    <a:srgbClr val="00B0F0"/>
                  </a:buClr>
                </a:pPr>
                <a:r>
                  <a:rPr lang="en-US" sz="1600" dirty="0">
                    <a:latin typeface="+mj-lt"/>
                  </a:rPr>
                  <a:t> </a:t>
                </a:r>
                <a:r>
                  <a:rPr lang="en-US" sz="1600" dirty="0" smtClean="0">
                    <a:latin typeface="+mj-lt"/>
                  </a:rPr>
                  <a:t>     appear </a:t>
                </a:r>
                <a:r>
                  <a:rPr lang="en-US" sz="1600" dirty="0">
                    <a:latin typeface="+mj-lt"/>
                  </a:rPr>
                  <a:t>to capture pairwise transitions between </a:t>
                </a:r>
                <a:r>
                  <a:rPr lang="en-US" sz="1600" dirty="0" smtClean="0">
                    <a:latin typeface="+mj-lt"/>
                  </a:rPr>
                  <a:t>actions</a:t>
                </a:r>
              </a:p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endParaRPr lang="en-US" sz="1600" dirty="0" smtClean="0">
                  <a:latin typeface="+mj-lt"/>
                </a:endParaRPr>
              </a:p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latin typeface="+mj-lt"/>
                  </a:rPr>
                  <a:t>Decoder </a:t>
                </a:r>
                <a:r>
                  <a:rPr lang="en-US" sz="1600" dirty="0" smtClean="0">
                    <a:latin typeface="+mj-lt"/>
                  </a:rPr>
                  <a:t>:</a:t>
                </a:r>
                <a:r>
                  <a:rPr lang="en-US" sz="1600" dirty="0">
                    <a:latin typeface="+mj-lt"/>
                  </a:rPr>
                  <a:t>The probability that frame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>
                    <a:latin typeface="+mj-lt"/>
                  </a:rPr>
                  <a:t> corresponds each of the  action classes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600" dirty="0">
                    <a:latin typeface="+mj-lt"/>
                  </a:rPr>
                  <a:t>  is given by vector,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cy-GB" sz="1600">
                            <a:latin typeface="+mj-lt"/>
                          </a:rPr>
                          <m:t>ŷ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p>
                    </m:sSup>
                  </m:oMath>
                </a14:m>
                <a:endParaRPr lang="en-US" sz="1600" dirty="0">
                  <a:latin typeface="+mj-lt"/>
                </a:endParaRPr>
              </a:p>
              <a:p>
                <a:pPr algn="ctr">
                  <a:buClr>
                    <a:srgbClr val="00B0F0"/>
                  </a:buClr>
                </a:pPr>
                <a:r>
                  <a:rPr lang="en-US" sz="1600" dirty="0" smtClean="0">
                    <a:latin typeface="+mj-lt"/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cy-GB" sz="1600">
                            <a:latin typeface="+mj-lt"/>
                          </a:rPr>
                          <m:t>ŷ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softmax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</m:oMath>
                </a14:m>
                <a:endParaRPr lang="en-US" sz="1600" i="1" dirty="0" smtClean="0">
                  <a:latin typeface="+mj-lt"/>
                </a:endParaRPr>
              </a:p>
              <a:p>
                <a:pPr>
                  <a:buClr>
                    <a:srgbClr val="00B0F0"/>
                  </a:buClr>
                </a:pPr>
                <a:r>
                  <a:rPr lang="en-US" sz="1400" dirty="0" smtClean="0">
                    <a:latin typeface="+mj-lt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,..,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1400" dirty="0">
                  <a:latin typeface="+mj-lt"/>
                </a:endParaRPr>
              </a:p>
              <a:p>
                <a:pPr>
                  <a:buClr>
                    <a:srgbClr val="00B0F0"/>
                  </a:buClr>
                </a:pPr>
                <a:r>
                  <a:rPr lang="en-US" sz="1400" dirty="0" smtClean="0">
                    <a:latin typeface="+mj-lt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weight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matrix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 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r>
                  <a:rPr lang="en-US" sz="1400" dirty="0">
                    <a:latin typeface="+mj-lt"/>
                  </a:rPr>
                  <a:t>,   bias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sz="1400" dirty="0" smtClean="0">
                  <a:latin typeface="+mj-lt"/>
                </a:endParaRPr>
              </a:p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endParaRPr lang="en-US" sz="1600" dirty="0">
                  <a:latin typeface="+mj-lt"/>
                </a:endParaRPr>
              </a:p>
              <a:p>
                <a:pPr marL="285750" indent="-285750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latin typeface="+mj-lt"/>
                  </a:rPr>
                  <a:t>Receptive Field : The prediction at each frame is a function of a fixed-length period of time, which is given by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직사각형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5" y="963926"/>
                <a:ext cx="6798343" cy="4232505"/>
              </a:xfrm>
              <a:prstGeom prst="rect">
                <a:avLst/>
              </a:prstGeom>
              <a:blipFill rotWithShape="0">
                <a:blip r:embed="rId3"/>
                <a:stretch>
                  <a:fillRect l="-359" t="-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263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Dilated TCN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263352" y="606426"/>
                <a:ext cx="11593288" cy="5702894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Adapted from </a:t>
                </a:r>
                <a:r>
                  <a:rPr lang="en-US" sz="1600" dirty="0" err="1">
                    <a:solidFill>
                      <a:schemeClr val="tx1"/>
                    </a:solidFill>
                  </a:rPr>
                  <a:t>wavenet</a:t>
                </a:r>
                <a:r>
                  <a:rPr lang="en-US" sz="1600" dirty="0">
                    <a:solidFill>
                      <a:schemeClr val="tx1"/>
                    </a:solidFill>
                  </a:rPr>
                  <a:t> model designed for speech synthesis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Series </a:t>
                </a:r>
                <a:r>
                  <a:rPr lang="en-US" sz="1600" dirty="0">
                    <a:solidFill>
                      <a:schemeClr val="tx1"/>
                    </a:solidFill>
                  </a:rPr>
                  <a:t>of blocks, each of which contains a sequence of L convolutional 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layers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chemeClr val="tx1"/>
                    </a:solidFill>
                  </a:rPr>
                  <a:t>Result of the dilated convolution at time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,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</a:rPr>
                          <m:t>̂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d>
                          <m:d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sSubSup>
                      <m:sSub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d>
                          <m:d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d>
                          <m:d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sSubSup>
                      <m:sSub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d>
                          <m:d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chemeClr val="tx1"/>
                    </a:solidFill>
                  </a:rPr>
                  <a:t>Result after adding the residual connection,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d>
                          <m:d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sup>
                    </m:sSub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d>
                          <m:d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sSubSup>
                      <m:sSub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tx1"/>
                            </a:solidFill>
                          </a:rPr>
                          <m:t>̂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solidFill>
                      <a:schemeClr val="tx1"/>
                    </a:solidFill>
                  </a:rPr>
                  <a:t>Activations in the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layer and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block 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1400" dirty="0" smtClean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solidFill>
                      <a:schemeClr val="tx1"/>
                    </a:solidFill>
                  </a:rPr>
                  <a:t>Each layer has the same number of filters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﷮</m:t>
                    </m:r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=128</a:t>
                </a:r>
                <a:endParaRPr lang="en-US" sz="1400" dirty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solidFill>
                      <a:schemeClr val="tx1"/>
                    </a:solidFill>
                  </a:rPr>
                  <a:t>Each layer consists a set of dilated convolutions with 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rate </a:t>
                </a:r>
                <a:r>
                  <a:rPr lang="en-US" sz="1400" dirty="0">
                    <a:solidFill>
                      <a:schemeClr val="tx1"/>
                    </a:solidFill>
                  </a:rPr>
                  <a:t>parameter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1400" dirty="0" smtClean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solidFill>
                      <a:schemeClr val="tx1"/>
                    </a:solidFill>
                  </a:rPr>
                  <a:t>N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on </a:t>
                </a:r>
                <a:r>
                  <a:rPr lang="en-US" sz="1400" dirty="0">
                    <a:solidFill>
                      <a:schemeClr val="tx1"/>
                    </a:solidFill>
                  </a:rPr>
                  <a:t>linear activation function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solidFill>
                      <a:schemeClr val="tx1"/>
                    </a:solidFill>
                  </a:rPr>
                  <a:t>Convolutions are applied only over two time steps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1400" dirty="0" smtClean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</a:rPr>
                          <m:t>Weights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  <m: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sSup>
                          <m:sSup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sSup>
                          <m:sSup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d>
                          <m:d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,  bias vector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sup>
                    </m:sSup>
                  </m:oMath>
                </a14:m>
                <a:endParaRPr lang="en-US" sz="1400" dirty="0" smtClean="0">
                  <a:solidFill>
                    <a:schemeClr val="tx1"/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chemeClr val="tx1"/>
                    </a:solidFill>
                  </a:rPr>
                  <a:t>Output of each block is summed using a set of skip connections </a:t>
                </a:r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   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𝑅𝑒𝐿𝑈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nary>
                      <m:naryPr>
                        <m:chr m:val="∑"/>
                        <m:limLoc m:val="subSup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5"/>
                          </m:r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  <m:e>
                        <m:sSubSup>
                          <m:sSub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sup>
                        </m:sSubSup>
                      </m:e>
                    </m:nary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Latent </a:t>
                </a:r>
                <a:r>
                  <a:rPr lang="en-US" sz="1600" dirty="0">
                    <a:solidFill>
                      <a:schemeClr val="tx1"/>
                    </a:solidFill>
                  </a:rPr>
                  <a:t>state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𝑅𝑒𝐿𝑈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Sup>
                      <m:sSub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d>
                          <m:d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chemeClr val="tx1"/>
                    </a:solidFill>
                  </a:rPr>
                  <a:t>The prediction for each time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are given by  </a:t>
                </a:r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cy-GB" sz="1800">
                            <a:solidFill>
                              <a:schemeClr val="tx1"/>
                            </a:solidFill>
                          </a:rPr>
                          <m:t>ŷ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softmax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sSubSup>
                      <m:sSub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180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weight</m:t>
                    </m:r>
                    <m:r>
                      <a:rPr lang="en-US" sz="1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matrix</m:t>
                    </m:r>
                    <m:r>
                      <a:rPr lang="en-US" sz="1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∈</m:t>
                    </m:r>
                    <m:sSup>
                      <m:sSup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,   bias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sz="1400" dirty="0" smtClean="0">
                  <a:solidFill>
                    <a:schemeClr val="tx1"/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chemeClr val="tx1"/>
                    </a:solidFill>
                  </a:rPr>
                  <a:t>Receptive field length :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p>
                  </m:oMath>
                </a14:m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chemeClr val="tx1"/>
                    </a:solidFill>
                  </a:rPr>
                  <a:t>The dilation rate increases for consecutive layers within a block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</m:oMath>
                </a14:m>
                <a:endParaRPr lang="en-US" sz="1600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sz="1400" dirty="0" smtClean="0"/>
              </a:p>
              <a:p>
                <a:pPr marL="0" indent="0">
                  <a:buNone/>
                </a:pPr>
                <a:endParaRPr lang="en-US" sz="1400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sz="1800" dirty="0"/>
              </a:p>
              <a:p>
                <a:pPr marL="0" indent="0">
                  <a:buNone/>
                </a:pPr>
                <a:endParaRPr lang="en-US" sz="1800" dirty="0" smtClean="0"/>
              </a:p>
              <a:p>
                <a:pPr marL="0" indent="0">
                  <a:buNone/>
                </a:pPr>
                <a:endParaRPr lang="en-US" sz="1800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sz="1800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sz="1400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sz="1400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sz="1200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sz="1600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sz="1600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sz="1600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352" y="606426"/>
                <a:ext cx="11593288" cy="5702894"/>
              </a:xfrm>
              <a:blipFill rotWithShape="0">
                <a:blip r:embed="rId3"/>
                <a:stretch>
                  <a:fillRect t="-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6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903" y="1700808"/>
            <a:ext cx="472473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3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Causal versus </a:t>
            </a:r>
            <a:r>
              <a:rPr lang="en-US" b="0" dirty="0" err="1"/>
              <a:t>Acausal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Causal means 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that the prediction at time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is only a function of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data from 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times 1 to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0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000" dirty="0" err="1">
                    <a:solidFill>
                      <a:schemeClr val="tx1"/>
                    </a:solidFill>
                    <a:latin typeface="+mj-lt"/>
                  </a:rPr>
                  <a:t>Acausal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 means that the predictions may be a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function of 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data at any time step in the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 sequence.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For the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causal case 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in ED-TCN, for at each time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step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 and 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filter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length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, 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we convolve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from,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0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In the </a:t>
                </a:r>
                <a:r>
                  <a:rPr lang="en-US" sz="2000" dirty="0" err="1">
                    <a:solidFill>
                      <a:schemeClr val="tx1"/>
                    </a:solidFill>
                    <a:latin typeface="+mj-lt"/>
                  </a:rPr>
                  <a:t>acausal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 case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we convolve from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to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endParaRPr lang="en-US" sz="20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For the </a:t>
                </a:r>
                <a:r>
                  <a:rPr lang="en-US" sz="2000" dirty="0" err="1">
                    <a:solidFill>
                      <a:schemeClr val="tx1"/>
                    </a:solidFill>
                    <a:latin typeface="+mj-lt"/>
                  </a:rPr>
                  <a:t>acausal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 Dilated TCN,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each 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layer now operates over one previous step, the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current step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, and one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     future 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step</a:t>
                </a:r>
                <a:endParaRPr lang="en-US" sz="20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tx1"/>
                            </a:solidFill>
                            <a:latin typeface="+mj-lt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tx1"/>
                            </a:solidFill>
                            <a:latin typeface="+mj-lt"/>
                          </a:rPr>
                          <m:t>̂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>
                        <a:solidFill>
                          <a:schemeClr val="tx1"/>
                        </a:solidFill>
                        <a:latin typeface="+mj-lt"/>
                      </a:rPr>
                      <m:t>Weights</m:t>
                    </m:r>
                    <m:r>
                      <m:rPr>
                        <m:nor/>
                      </m:rPr>
                      <a:rPr lang="en-US" sz="2000" dirty="0">
                        <a:solidFill>
                          <a:schemeClr val="tx1"/>
                        </a:solidFill>
                        <a:latin typeface="+mj-lt"/>
                      </a:rPr>
                      <m:t>,</m:t>
                    </m:r>
                    <m:r>
                      <a:rPr lang="en-US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0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All models are implemented using </a:t>
                </a:r>
                <a:r>
                  <a:rPr lang="en-US" sz="2000" dirty="0" err="1" smtClean="0">
                    <a:solidFill>
                      <a:schemeClr val="tx1"/>
                    </a:solidFill>
                    <a:latin typeface="+mj-lt"/>
                  </a:rPr>
                  <a:t>Keras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 and Tensor flow</a:t>
                </a:r>
                <a:endParaRPr lang="en-US" sz="20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12" t="-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822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Evaluation </a:t>
            </a:r>
            <a:r>
              <a:rPr lang="en-US" b="0" dirty="0" smtClean="0"/>
              <a:t>metrics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Papers addressing action segmentation tend to use different metrics 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than those on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         action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detection, so proposed F1 score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Segmentation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metrics : evaluate all methods 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using frame-wise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accuracy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Detection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metrics : 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mean Average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Precision (</a:t>
                </a:r>
                <a:r>
                  <a:rPr lang="en-US" dirty="0" err="1" smtClean="0">
                    <a:solidFill>
                      <a:schemeClr val="tx1"/>
                    </a:solidFill>
                    <a:latin typeface="+mj-lt"/>
                  </a:rPr>
                  <a:t>mAP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)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 with a intersection over union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(</a:t>
                </a:r>
                <a:r>
                  <a:rPr lang="en-US" dirty="0" err="1" smtClean="0">
                    <a:solidFill>
                      <a:schemeClr val="tx1"/>
                    </a:solidFill>
                    <a:latin typeface="+mj-lt"/>
                  </a:rPr>
                  <a:t>IoU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) </a:t>
                </a:r>
              </a:p>
              <a:p>
                <a:pPr marL="400050">
                  <a:buFont typeface="Wingdings" panose="05000000000000000000" pitchFamily="2" charset="2"/>
                  <a:buChar char="§"/>
                </a:pP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F1@k: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t 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penalizes over-segmentation errors,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t 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does not penalize for minor temporal shifts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between the 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predictions and ground truth, which may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  have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been 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caused by annotator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variability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S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cores 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are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dependent on 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the number actions and not on the duration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of each 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action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instance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We compute whether or not each predicted action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segment is 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a true or false positive by comparing its </a:t>
                </a:r>
                <a:r>
                  <a:rPr lang="en-US" dirty="0" err="1">
                    <a:solidFill>
                      <a:schemeClr val="tx1"/>
                    </a:solidFill>
                    <a:latin typeface="+mj-lt"/>
                  </a:rPr>
                  <a:t>IoU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with respect 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to the corresponding ground truth using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threshold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 smtClean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𝑃𝑟𝑒𝑐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𝑟𝑒𝑐𝑎𝑙𝑙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𝑃𝑟𝑒𝑐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𝑟𝑒𝑐𝑎𝑙𝑙</m:t>
                        </m:r>
                      </m:den>
                    </m:f>
                  </m:oMath>
                </a14:m>
                <a:endParaRPr lang="en-US" dirty="0" smtClean="0">
                  <a:solidFill>
                    <a:schemeClr val="tx1"/>
                  </a:solidFill>
                  <a:latin typeface="+mj-lt"/>
                </a:endParaRPr>
              </a:p>
              <a:p>
                <a:pPr marL="0" indent="0">
                  <a:buNone/>
                </a:pPr>
                <a:endParaRPr lang="en-US" dirty="0" smtClean="0">
                  <a:solidFill>
                    <a:schemeClr val="tx1"/>
                  </a:solidFill>
                  <a:latin typeface="+mj-lt"/>
                </a:endParaRPr>
              </a:p>
              <a:p>
                <a:pPr marL="457200" lvl="1" indent="0">
                  <a:buNone/>
                </a:pPr>
                <a:endParaRPr lang="en-US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370" t="-855" r="-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79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Synthetic Experiments(1/2)</a:t>
            </a:r>
            <a:endParaRPr lang="en-US" b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TCNs are capable of capturing complex temporal patterns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, such as action compositions, action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durations, and </a:t>
                </a: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long-range temporal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dependencies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Experiment 1: 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For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each,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we generate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toy features X and corresponding labels </a:t>
                </a:r>
                <a:endParaRPr lang="en-US" sz="16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 marL="457200" lvl="1" indent="0">
                  <a:buNone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Y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for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50 training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sequences and 10 test sequences of length </a:t>
                </a:r>
                <a:endParaRPr lang="en-US" sz="16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 marL="457200" lvl="1" indent="0">
                  <a:buNone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T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=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150</a:t>
                </a:r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The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duration of each action of a given class is fixed </a:t>
                </a:r>
                <a:endParaRPr lang="en-US" sz="16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Action segments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are sampled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randomly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Both TCNs are </a:t>
                </a:r>
                <a:r>
                  <a:rPr lang="en-US" sz="1600" dirty="0" err="1">
                    <a:solidFill>
                      <a:schemeClr val="tx1"/>
                    </a:solidFill>
                    <a:latin typeface="+mj-lt"/>
                  </a:rPr>
                  <a:t>acausal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 and have a receptive field of length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16 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Top : True action labels, Bottom : Given input sequence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High level actions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m:rPr>
                        <m:nor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+mj-lt"/>
                      </a:rPr>
                      <m:t>      </m:t>
                    </m:r>
                    <m:r>
                      <m:rPr>
                        <m:nor/>
                      </m:rPr>
                      <a:rPr lang="en-US" sz="1600">
                        <a:solidFill>
                          <a:schemeClr val="tx1"/>
                        </a:solidFill>
                        <a:latin typeface="+mj-lt"/>
                      </a:rPr>
                      <m:t>subactions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16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 always consists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of </a:t>
                </a:r>
                <a:r>
                  <a:rPr lang="en-US" sz="1600" dirty="0" err="1">
                    <a:solidFill>
                      <a:schemeClr val="tx1"/>
                    </a:solidFill>
                    <a:latin typeface="+mj-lt"/>
                  </a:rPr>
                  <a:t>subactions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(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dark blue),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(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light blue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),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(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green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),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 after which it is transitions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to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 .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corresponds to the high-level 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such that the true class is +1 and others are −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1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The feature vectors corresponding to </a:t>
                </a:r>
                <a:r>
                  <a:rPr lang="en-US" sz="1600" dirty="0" err="1">
                    <a:solidFill>
                      <a:schemeClr val="tx1"/>
                    </a:solidFill>
                    <a:latin typeface="+mj-lt"/>
                  </a:rPr>
                  <a:t>subactions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 A1−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A3 are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all the same, thus a simple frame-based classifier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would not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be able to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   distinguish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between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them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TCNs, given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their long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receptive fields, segment the actions perfectly.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This suggests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that our TCNs are capable of capturing action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       compositions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Recall each action class had a different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segment duration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, and we correctly labeled all frames, which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suggests TCNs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can </a:t>
                </a:r>
                <a:r>
                  <a:rPr lang="en-US" sz="1600">
                    <a:solidFill>
                      <a:schemeClr val="tx1"/>
                    </a:solidFill>
                    <a:latin typeface="+mj-lt"/>
                  </a:rPr>
                  <a:t>capture </a:t>
                </a:r>
                <a:r>
                  <a:rPr lang="en-US" sz="1600" smtClean="0">
                    <a:solidFill>
                      <a:schemeClr val="tx1"/>
                    </a:solidFill>
                    <a:latin typeface="+mj-lt"/>
                  </a:rPr>
                  <a:t>         duration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properties for each class.</a:t>
                </a:r>
                <a:endParaRPr lang="en-US" sz="1600" dirty="0" smtClean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12" t="-534" r="-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9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1700808"/>
            <a:ext cx="506456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9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La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odonguk">
      <a:majorFont>
        <a:latin typeface="Calibri"/>
        <a:ea typeface="맑은 고딕"/>
        <a:cs typeface=""/>
      </a:majorFont>
      <a:minorFont>
        <a:latin typeface="Calibri"/>
        <a:ea typeface="맑은 고딕"/>
        <a:cs typeface=""/>
      </a:minorFont>
    </a:fontScheme>
    <a:fmtScheme name="복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ISLab</Template>
  <TotalTime>12227</TotalTime>
  <Words>1417</Words>
  <Application>Microsoft Office PowerPoint</Application>
  <PresentationFormat>와이드스크린</PresentationFormat>
  <Paragraphs>284</Paragraphs>
  <Slides>29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40" baseType="lpstr">
      <vt:lpstr>굴림</vt:lpstr>
      <vt:lpstr>맑은 고딕</vt:lpstr>
      <vt:lpstr>Arial</vt:lpstr>
      <vt:lpstr>Calibri</vt:lpstr>
      <vt:lpstr>Cambria Math</vt:lpstr>
      <vt:lpstr>NimbusRomNo9L-Regu</vt:lpstr>
      <vt:lpstr>Tahoma</vt:lpstr>
      <vt:lpstr>Times New Roman</vt:lpstr>
      <vt:lpstr>Wingdings</vt:lpstr>
      <vt:lpstr>Wingdings 3</vt:lpstr>
      <vt:lpstr>ISLab</vt:lpstr>
      <vt:lpstr>Temporal Convolutional Networks for Action Segmentation and Detection Colin Lea, Michael D. Flynn,  Ren´e Vidal,  Austin Reiter, Gregory D. Hager Johns Hopkins University, CVPR-2017</vt:lpstr>
      <vt:lpstr>Main idea</vt:lpstr>
      <vt:lpstr>Temporal Convolutional Networks</vt:lpstr>
      <vt:lpstr>Encoder decoder TCN(1/2) </vt:lpstr>
      <vt:lpstr>Encoder decoder TCN(2/2) </vt:lpstr>
      <vt:lpstr>Dilated TCN </vt:lpstr>
      <vt:lpstr>Causal versus Acausal</vt:lpstr>
      <vt:lpstr>Evaluation metrics</vt:lpstr>
      <vt:lpstr>Synthetic Experiments(1/2)</vt:lpstr>
      <vt:lpstr>Synthetic Experiments(2/2)</vt:lpstr>
      <vt:lpstr>Datasets(1/3)</vt:lpstr>
      <vt:lpstr>Datasets(2/3)</vt:lpstr>
      <vt:lpstr>Datasets(3/3)</vt:lpstr>
      <vt:lpstr>Experimental results (1/2)</vt:lpstr>
      <vt:lpstr>Experimental results (22/2)</vt:lpstr>
      <vt:lpstr>Conclusion</vt:lpstr>
      <vt:lpstr>PowerPoint 프레젠테이션</vt:lpstr>
      <vt:lpstr>PowerPoint 프레젠테이션</vt:lpstr>
      <vt:lpstr>Skip architecture</vt:lpstr>
      <vt:lpstr>Residual block</vt:lpstr>
      <vt:lpstr>Temporal convolution</vt:lpstr>
      <vt:lpstr>PowerPoint 프레젠테이션</vt:lpstr>
      <vt:lpstr>Dilated convolution</vt:lpstr>
      <vt:lpstr>PowerPoint 프레젠테이션</vt:lpstr>
      <vt:lpstr>Soft max</vt:lpstr>
      <vt:lpstr>Max Pooling</vt:lpstr>
      <vt:lpstr>Upsampling</vt:lpstr>
      <vt:lpstr>Rectified Linear Unit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Autonomous Vehicle Competition (U-CAR) Regular meeting</dc:title>
  <dc:creator>seodonguk</dc:creator>
  <cp:lastModifiedBy>sowmya</cp:lastModifiedBy>
  <cp:revision>725</cp:revision>
  <cp:lastPrinted>2016-01-07T10:12:12Z</cp:lastPrinted>
  <dcterms:created xsi:type="dcterms:W3CDTF">2013-08-19T08:09:11Z</dcterms:created>
  <dcterms:modified xsi:type="dcterms:W3CDTF">2018-02-09T21:48:03Z</dcterms:modified>
</cp:coreProperties>
</file>