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256" r:id="rId2"/>
    <p:sldId id="549" r:id="rId3"/>
    <p:sldId id="590" r:id="rId4"/>
    <p:sldId id="615" r:id="rId5"/>
    <p:sldId id="591" r:id="rId6"/>
    <p:sldId id="601" r:id="rId7"/>
    <p:sldId id="604" r:id="rId8"/>
    <p:sldId id="606" r:id="rId9"/>
    <p:sldId id="592" r:id="rId10"/>
    <p:sldId id="608" r:id="rId11"/>
    <p:sldId id="609" r:id="rId12"/>
    <p:sldId id="610" r:id="rId13"/>
    <p:sldId id="611" r:id="rId14"/>
    <p:sldId id="619" r:id="rId15"/>
    <p:sldId id="620" r:id="rId16"/>
    <p:sldId id="612" r:id="rId17"/>
    <p:sldId id="621" r:id="rId18"/>
    <p:sldId id="624" r:id="rId19"/>
    <p:sldId id="622" r:id="rId20"/>
    <p:sldId id="625" r:id="rId21"/>
    <p:sldId id="623" r:id="rId22"/>
    <p:sldId id="614" r:id="rId23"/>
    <p:sldId id="626" r:id="rId24"/>
    <p:sldId id="566" r:id="rId25"/>
    <p:sldId id="518" r:id="rId26"/>
    <p:sldId id="618" r:id="rId27"/>
    <p:sldId id="596" r:id="rId28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B13"/>
    <a:srgbClr val="0066FF"/>
    <a:srgbClr val="FF0000"/>
    <a:srgbClr val="00CC00"/>
    <a:srgbClr val="FF7C80"/>
    <a:srgbClr val="FFCF01"/>
    <a:srgbClr val="FFEA93"/>
    <a:srgbClr val="FFDE53"/>
    <a:srgbClr val="FFD52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5449" autoAdjust="0"/>
  </p:normalViewPr>
  <p:slideViewPr>
    <p:cSldViewPr>
      <p:cViewPr varScale="1">
        <p:scale>
          <a:sx n="78" d="100"/>
          <a:sy n="78" d="100"/>
        </p:scale>
        <p:origin x="96" y="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06" y="-102"/>
      </p:cViewPr>
      <p:guideLst>
        <p:guide orient="horz" pos="216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47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47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AB622C9-3031-4901-856C-DAA55472EE4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188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47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268942"/>
            <a:ext cx="7437120" cy="30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47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7EDDCA5-CA27-4D2D-B5DD-AB5444AF7B8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7605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9pPr>
          </a:lstStyle>
          <a:p>
            <a:pPr eaLnBrk="1" hangingPunct="1"/>
            <a:fld id="{3F67F69C-A434-4E7C-A02C-39C4F8A40E9B}" type="slidenum">
              <a:rPr lang="ko-KR" alt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altLang="ko-KR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5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ymbolmark01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91038"/>
            <a:ext cx="243998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5300" y="3933825"/>
            <a:ext cx="8153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ko-KR" altLang="en-US" b="1">
              <a:latin typeface="Arial Narrow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gray">
          <a:xfrm>
            <a:off x="0" y="263683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2725" y="3860800"/>
            <a:ext cx="8718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kumimoji="1" lang="ko-KR" altLang="en-US" b="1">
              <a:latin typeface="Microsoft Sans Serif" pitchFamily="34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625" y="981075"/>
            <a:ext cx="8718550" cy="1466850"/>
          </a:xfrm>
          <a:noFill/>
        </p:spPr>
        <p:txBody>
          <a:bodyPr lIns="91440" tIns="45720" rIns="91440" bIns="45720" anchor="b" anchorCtr="0"/>
          <a:lstStyle>
            <a:lvl1pPr>
              <a:defRPr sz="3600" b="1">
                <a:ea typeface="휴먼명조" pitchFamily="2" charset="-127"/>
              </a:defRPr>
            </a:lvl1pPr>
          </a:lstStyle>
          <a:p>
            <a:r>
              <a:rPr lang="en-US" altLang="ko-KR"/>
              <a:t>Master </a:t>
            </a:r>
            <a:endParaRPr lang="ko-KR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625" y="2852738"/>
            <a:ext cx="8718550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en-US" altLang="ko-KR"/>
              <a:t>Master second subjective </a:t>
            </a:r>
            <a:endParaRPr lang="ko-KR" altLang="en-US"/>
          </a:p>
          <a:p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819400" y="5943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D4CE4EC1-7D2C-4722-B705-0159C9A71A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33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7212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0426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7630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21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850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07848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4785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2177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35090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5360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700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10800" rIns="18000" bIns="10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547688"/>
            <a:ext cx="86423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Master </a:t>
            </a:r>
            <a:endParaRPr lang="ko-KR" altLang="en-US"/>
          </a:p>
          <a:p>
            <a:pPr lvl="1"/>
            <a:r>
              <a:rPr lang="en-US" altLang="ko-KR"/>
              <a:t>Master </a:t>
            </a:r>
          </a:p>
          <a:p>
            <a:pPr lvl="2"/>
            <a:r>
              <a:rPr lang="en-US" altLang="ko-KR"/>
              <a:t>Master</a:t>
            </a:r>
            <a:endParaRPr lang="ko-KR" altLang="en-US"/>
          </a:p>
          <a:p>
            <a:pPr lvl="3"/>
            <a:r>
              <a:rPr lang="en-US" altLang="ko-KR"/>
              <a:t>Master</a:t>
            </a:r>
            <a:endParaRPr lang="ko-KR" altLang="en-US"/>
          </a:p>
          <a:p>
            <a:pPr lvl="4"/>
            <a:r>
              <a:rPr lang="en-US" altLang="ko-KR"/>
              <a:t>Master</a:t>
            </a:r>
            <a:endParaRPr lang="ko-KR" altLang="en-US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2954338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4CDB32C-C93B-4F6F-9B05-50719B2431A9}" type="slidenum">
              <a:rPr lang="ko-KR" altLang="en-US" sz="1400"/>
              <a:pPr algn="r"/>
              <a:t>‹#›</a:t>
            </a:fld>
            <a:endParaRPr lang="en-US" altLang="ko-KR" sz="1400"/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6804025" y="6453188"/>
            <a:ext cx="2339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1030" name="Picture 13" descr="logotype02"/>
          <p:cNvPicPr>
            <a:picLocks noChangeAspect="1" noChangeArrowheads="1"/>
          </p:cNvPicPr>
          <p:nvPr userDrawn="1"/>
        </p:nvPicPr>
        <p:blipFill>
          <a:blip r:embed="rId14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6694" r="7889" b="26613"/>
          <a:stretch>
            <a:fillRect/>
          </a:stretch>
        </p:blipFill>
        <p:spPr bwMode="auto">
          <a:xfrm>
            <a:off x="611188" y="6597650"/>
            <a:ext cx="23050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logo"/>
          <p:cNvPicPr>
            <a:picLocks noChangeAspect="1" noChangeArrowheads="1"/>
          </p:cNvPicPr>
          <p:nvPr userDrawn="1"/>
        </p:nvPicPr>
        <p:blipFill>
          <a:blip r:embed="rId1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34925" y="6453188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4"/>
          <p:cNvSpPr>
            <a:spLocks noChangeArrowheads="1"/>
          </p:cNvSpPr>
          <p:nvPr/>
        </p:nvSpPr>
        <p:spPr bwMode="gray">
          <a:xfrm>
            <a:off x="0" y="6351588"/>
            <a:ext cx="9144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gray">
          <a:xfrm>
            <a:off x="0" y="53498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pic>
        <p:nvPicPr>
          <p:cNvPr id="1034" name="Picture 17" descr="symbolmark01"/>
          <p:cNvPicPr>
            <a:picLocks noChangeAspect="1" noChangeArrowheads="1"/>
          </p:cNvPicPr>
          <p:nvPr userDrawn="1"/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0"/>
            <a:ext cx="539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  <p:sldLayoutId id="2147484851" r:id="rId12"/>
  </p:sldLayoutIdLst>
  <p:txStyles>
    <p:titleStyle>
      <a:lvl1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2pPr>
      <a:lvl3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3pPr>
      <a:lvl4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4pPr>
      <a:lvl5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5pPr>
      <a:lvl6pPr marL="4572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6pPr>
      <a:lvl7pPr marL="9144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7pPr>
      <a:lvl8pPr marL="13716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8pPr>
      <a:lvl9pPr marL="18288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Blip>
          <a:blip r:embed="rId17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Blip>
          <a:blip r:embed="rId17"/>
        </a:buBlip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708920"/>
            <a:ext cx="8718550" cy="1862137"/>
          </a:xfrm>
        </p:spPr>
        <p:txBody>
          <a:bodyPr/>
          <a:lstStyle/>
          <a:p>
            <a:pPr eaLnBrk="1" latinLnBrk="0" hangingPunct="1"/>
            <a:r>
              <a:rPr lang="pt-BR" altLang="zh-CN" sz="2000" b="0" dirty="0"/>
              <a:t>Dongwook Kim, Beomjun Kim, Taeyoung Chung, and Kyongsu Yi</a:t>
            </a:r>
          </a:p>
          <a:p>
            <a:pPr eaLnBrk="1" latinLnBrk="0" hangingPunct="1"/>
            <a:r>
              <a:rPr lang="en-US" altLang="zh-CN" sz="1600" b="0" dirty="0"/>
              <a:t>IEEE/ASME Transactions on Mechatronics, Vol. 22, No. 1, Feb 2017 </a:t>
            </a:r>
          </a:p>
          <a:p>
            <a:pPr eaLnBrk="1" latinLnBrk="0" hangingPunct="1"/>
            <a:r>
              <a:rPr lang="en-US" altLang="zh-CN" sz="1800" b="0" dirty="0">
                <a:latin typeface="Cambria" pitchFamily="18" charset="0"/>
                <a:cs typeface="Microsoft Sans Serif" pitchFamily="34" charset="0"/>
              </a:rPr>
              <a:t>Presented by: </a:t>
            </a:r>
            <a:r>
              <a:rPr lang="en-US" altLang="ko-KR" sz="1800" b="0" dirty="0"/>
              <a:t>Yang Yu   </a:t>
            </a:r>
            <a:r>
              <a:rPr lang="en-US" altLang="zh-CN" sz="1800" b="0" dirty="0">
                <a:latin typeface="Cambria" pitchFamily="18" charset="0"/>
                <a:cs typeface="Microsoft Sans Serif" pitchFamily="34" charset="0"/>
              </a:rPr>
              <a:t>{yuyang@islab.ulsan.ac.kr}</a:t>
            </a:r>
          </a:p>
          <a:p>
            <a:pPr eaLnBrk="1" latinLnBrk="0" hangingPunct="1"/>
            <a:r>
              <a:rPr lang="en-US" altLang="ko-KR" sz="1800" b="0" dirty="0"/>
              <a:t>Dec. 2, 2017</a:t>
            </a:r>
          </a:p>
        </p:txBody>
      </p:sp>
      <p:sp>
        <p:nvSpPr>
          <p:cNvPr id="3075" name="Rectangle 1032"/>
          <p:cNvSpPr>
            <a:spLocks noGrp="1" noChangeArrowheads="1"/>
          </p:cNvSpPr>
          <p:nvPr>
            <p:ph type="ctrTitle"/>
          </p:nvPr>
        </p:nvSpPr>
        <p:spPr>
          <a:xfrm>
            <a:off x="251520" y="1124744"/>
            <a:ext cx="8718550" cy="146685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0D0D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latinLnBrk="0"/>
            <a:r>
              <a:rPr lang="en-US" altLang="zh-CN" sz="2800" b="0" dirty="0"/>
              <a:t>Lane-Level Localization Using an AVM Camera for an Automated Driving Vehicle in Urban Environments </a:t>
            </a:r>
            <a:br>
              <a:rPr lang="en-US" altLang="zh-CN" sz="2800" b="0" dirty="0"/>
            </a:br>
            <a:endParaRPr lang="en-US" altLang="ko-KR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Matching Covariance Estimation (1/2)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836712"/>
            <a:ext cx="8642350" cy="5327997"/>
          </a:xfrm>
        </p:spPr>
        <p:txBody>
          <a:bodyPr/>
          <a:lstStyle/>
          <a:p>
            <a:pPr latinLnBrk="0"/>
            <a:r>
              <a:rPr lang="en-US" altLang="zh-CN" sz="2400" dirty="0" err="1"/>
              <a:t>Haralick’s</a:t>
            </a:r>
            <a:r>
              <a:rPr lang="en-US" altLang="zh-CN" sz="2400" dirty="0"/>
              <a:t> method is estimate the ICP’s covariance.</a:t>
            </a:r>
          </a:p>
          <a:p>
            <a:pPr latinLnBrk="0"/>
            <a:r>
              <a:rPr lang="en-US" altLang="zh-CN" sz="2400" dirty="0"/>
              <a:t>The approximate value of covariance: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Different shape of matching data: corridor (left) and U-shape (right).</a:t>
            </a:r>
          </a:p>
          <a:p>
            <a:pPr latinLnBrk="0"/>
            <a:endParaRPr lang="en-US" altLang="zh-CN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6D95BE-EF9F-49E7-A012-9D8236BC3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31" y="1712230"/>
            <a:ext cx="6095729" cy="8371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5B2BD5-04E6-49A5-9947-ADEC75807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153183"/>
            <a:ext cx="2818513" cy="21074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BC9AB8-291B-426D-BDB8-BB2221D1B6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15773"/>
          <a:stretch/>
        </p:blipFill>
        <p:spPr>
          <a:xfrm>
            <a:off x="1187624" y="2628145"/>
            <a:ext cx="3733333" cy="2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3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Matching Covariance Estimation (2/2)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595854"/>
            <a:ext cx="8642350" cy="5568856"/>
          </a:xfrm>
        </p:spPr>
        <p:txBody>
          <a:bodyPr/>
          <a:lstStyle/>
          <a:p>
            <a:pPr latinLnBrk="0"/>
            <a:r>
              <a:rPr lang="en-US" altLang="zh-CN" sz="2400" dirty="0"/>
              <a:t>Estimated standard deviation of matching error (red line) and true error obtained by </a:t>
            </a:r>
            <a:r>
              <a:rPr lang="en-US" altLang="zh-CN" sz="2400" b="1" dirty="0"/>
              <a:t>Monte Carlo simulation </a:t>
            </a:r>
            <a:r>
              <a:rPr lang="en-US" altLang="zh-CN" sz="2400" dirty="0"/>
              <a:t>(blue dot)</a:t>
            </a:r>
          </a:p>
          <a:p>
            <a:pPr latinLnBrk="0"/>
            <a:endParaRPr lang="en-US" altLang="zh-CN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02D2C6-9306-4370-BB73-49C0EDDDA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49" y="1340769"/>
            <a:ext cx="2991987" cy="25380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A0A1DC-4336-479D-9C4B-AFC7674C6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361491"/>
            <a:ext cx="2897467" cy="25239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CF0EE6F-98B3-43C8-A115-D4F4B2719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58" y="3912717"/>
            <a:ext cx="2897467" cy="24270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D422FE5-43A5-4B1A-B672-DF54FBF5C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181" y="3831823"/>
            <a:ext cx="2897466" cy="250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6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Localization Filter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72" y="837259"/>
            <a:ext cx="8641655" cy="5255989"/>
          </a:xfrm>
        </p:spPr>
        <p:txBody>
          <a:bodyPr/>
          <a:lstStyle/>
          <a:p>
            <a:pPr latinLnBrk="0"/>
            <a:r>
              <a:rPr lang="en-US" altLang="zh-CN" sz="2400" dirty="0"/>
              <a:t>Position from ICP : observation inside EKF. </a:t>
            </a:r>
          </a:p>
          <a:p>
            <a:pPr latinLnBrk="0"/>
            <a:r>
              <a:rPr lang="en-US" altLang="zh-CN" sz="2400" dirty="0"/>
              <a:t>Validation gate: solve false matching.</a:t>
            </a:r>
          </a:p>
          <a:p>
            <a:pPr latinLnBrk="0"/>
            <a:r>
              <a:rPr lang="en-US" altLang="zh-CN" sz="2400" dirty="0"/>
              <a:t>Prediction vehicle model. 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Point position (</a:t>
            </a:r>
            <a:r>
              <a:rPr lang="en-US" altLang="zh-CN" sz="2400" dirty="0" err="1"/>
              <a:t>x,y</a:t>
            </a:r>
            <a:r>
              <a:rPr lang="en-US" altLang="zh-CN" sz="2400" dirty="0"/>
              <a:t>), orientation (</a:t>
            </a:r>
            <a:r>
              <a:rPr lang="el-GR" altLang="zh-CN" sz="2400" dirty="0"/>
              <a:t>Ψ)</a:t>
            </a:r>
            <a:endParaRPr lang="en-US" altLang="zh-CN" sz="2400" dirty="0"/>
          </a:p>
          <a:p>
            <a:pPr latinLnBrk="0"/>
            <a:r>
              <a:rPr lang="en-US" altLang="zh-CN" sz="2400" dirty="0"/>
              <a:t>State vector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04CDF0-D365-48CC-A082-A95CB989A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348880"/>
            <a:ext cx="3456385" cy="27630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D3C88C4-5E94-43F4-8EF6-70E534AB1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8" y="5674200"/>
            <a:ext cx="1838095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02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Extended Kalman Filter (1/3)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8720"/>
            <a:ext cx="8642350" cy="5255989"/>
          </a:xfrm>
        </p:spPr>
        <p:txBody>
          <a:bodyPr/>
          <a:lstStyle/>
          <a:p>
            <a:pPr latinLnBrk="0"/>
            <a:endParaRPr lang="en-US" altLang="zh-CN" sz="2400" dirty="0"/>
          </a:p>
          <a:p>
            <a:pPr marL="0" indent="0" latinLnBrk="0">
              <a:buNone/>
            </a:pPr>
            <a:endParaRPr lang="en-US" altLang="zh-CN" sz="2400" dirty="0"/>
          </a:p>
          <a:p>
            <a:pPr latinLnBrk="0"/>
            <a:r>
              <a:rPr lang="en-US" altLang="zh-CN" sz="2400" dirty="0"/>
              <a:t>U</a:t>
            </a:r>
            <a:r>
              <a:rPr lang="en-US" altLang="zh-CN" sz="2400" baseline="-25000" dirty="0"/>
              <a:t>k</a:t>
            </a:r>
            <a:r>
              <a:rPr lang="en-US" altLang="zh-CN" sz="2400" dirty="0"/>
              <a:t>: external input (velocity and yaw-rate)</a:t>
            </a:r>
          </a:p>
          <a:p>
            <a:pPr latinLnBrk="0"/>
            <a:r>
              <a:rPr lang="en-US" altLang="zh-CN" sz="2400" dirty="0" err="1"/>
              <a:t>Z</a:t>
            </a:r>
            <a:r>
              <a:rPr lang="en-US" altLang="zh-CN" sz="2400" baseline="-25000" dirty="0" err="1"/>
              <a:t>k</a:t>
            </a:r>
            <a:r>
              <a:rPr lang="en-US" altLang="zh-CN" sz="2400" dirty="0"/>
              <a:t>: corrected vehicle position. </a:t>
            </a:r>
          </a:p>
          <a:p>
            <a:pPr latinLnBrk="0"/>
            <a:r>
              <a:rPr lang="en-US" altLang="zh-CN" sz="2400" dirty="0" err="1"/>
              <a:t>w</a:t>
            </a:r>
            <a:r>
              <a:rPr lang="en-US" altLang="zh-CN" sz="2400" baseline="-25000" dirty="0" err="1"/>
              <a:t>k</a:t>
            </a:r>
            <a:r>
              <a:rPr lang="en-US" altLang="zh-CN" sz="2400" dirty="0"/>
              <a:t> and </a:t>
            </a:r>
            <a:r>
              <a:rPr lang="en-US" altLang="zh-CN" sz="2400" dirty="0" err="1"/>
              <a:t>v</a:t>
            </a:r>
            <a:r>
              <a:rPr lang="en-US" altLang="zh-CN" sz="2400" baseline="-25000" dirty="0" err="1"/>
              <a:t>k</a:t>
            </a:r>
            <a:r>
              <a:rPr lang="en-US" altLang="zh-CN" sz="2400" dirty="0"/>
              <a:t> : process noise and measurement noise.</a:t>
            </a:r>
          </a:p>
          <a:p>
            <a:pPr latinLnBrk="0"/>
            <a:r>
              <a:rPr lang="en-US" altLang="zh-CN" sz="2400" dirty="0"/>
              <a:t>Process noise: associated with proprioceptive sensors. Zero mean and a Gaussian distribution.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CF481A-E4BA-4A37-9CC7-B02F7E146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35" y="836712"/>
            <a:ext cx="3142857" cy="8476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DAE010-E862-41FB-8F2A-8FE618850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7" y="4026054"/>
            <a:ext cx="5256585" cy="21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0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Extended Kalman Filter (2/3)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993"/>
            <a:ext cx="8964488" cy="5472013"/>
          </a:xfrm>
        </p:spPr>
        <p:txBody>
          <a:bodyPr/>
          <a:lstStyle/>
          <a:p>
            <a:pPr latinLnBrk="0"/>
            <a:r>
              <a:rPr lang="en-US" altLang="zh-CN" sz="2400" dirty="0"/>
              <a:t>Nominal discrete process model equation</a:t>
            </a:r>
          </a:p>
          <a:p>
            <a:pPr marL="0" indent="0" latinLnBrk="0">
              <a:buNone/>
            </a:pPr>
            <a:endParaRPr lang="en-US" altLang="zh-CN" sz="2400" dirty="0"/>
          </a:p>
          <a:p>
            <a:pPr marL="0" indent="0" latinLnBrk="0">
              <a:buNone/>
            </a:pPr>
            <a:endParaRPr lang="en-US" altLang="zh-CN" sz="2400" dirty="0"/>
          </a:p>
          <a:p>
            <a:pPr marL="0" indent="0" latinLnBrk="0">
              <a:buNone/>
            </a:pPr>
            <a:endParaRPr lang="en-US" altLang="zh-CN" sz="2400" dirty="0"/>
          </a:p>
          <a:p>
            <a:pPr marL="0" indent="0" latinLnBrk="0">
              <a:buNone/>
            </a:pPr>
            <a:endParaRPr lang="en-US" altLang="zh-CN" sz="2400" dirty="0"/>
          </a:p>
          <a:p>
            <a:pPr latinLnBrk="0"/>
            <a:r>
              <a:rPr lang="en-US" altLang="zh-CN" sz="2400" dirty="0"/>
              <a:t>                                            estimated states from previous time</a:t>
            </a:r>
          </a:p>
          <a:p>
            <a:pPr latinLnBrk="0"/>
            <a:r>
              <a:rPr lang="en-US" altLang="zh-CN" sz="2400" dirty="0"/>
              <a:t>Covariance of predicted state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     covariance matrix related to proprioceptive sensor’s noise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9E75D43-7F29-4402-9C55-29CBA5ED6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21" y="1221363"/>
            <a:ext cx="7049571" cy="15064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6BFB58-9D02-485D-9F61-8ED9CDE2B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20" y="2887439"/>
            <a:ext cx="3619048" cy="3809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EC5BB5B-76FC-41D6-9211-07BACCAC4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928951"/>
            <a:ext cx="4228571" cy="3619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C97FDA-45CF-4EFB-834F-7F29CCFDD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257" y="4420403"/>
            <a:ext cx="5352381" cy="6476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0EF9CC9-545B-4CCB-B82B-0CD187748E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5168920"/>
            <a:ext cx="333333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98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Extended Kalman Filter (3/3)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993"/>
            <a:ext cx="8964488" cy="5472013"/>
          </a:xfrm>
        </p:spPr>
        <p:txBody>
          <a:bodyPr/>
          <a:lstStyle/>
          <a:p>
            <a:pPr latinLnBrk="0"/>
            <a:r>
              <a:rPr lang="en-US" altLang="zh-CN" sz="2400" dirty="0"/>
              <a:t>Vehicle positions are corrected by a measurement update of the EKF</a:t>
            </a:r>
          </a:p>
          <a:p>
            <a:pPr marL="0" indent="0" latinLnBrk="0">
              <a:buNone/>
            </a:pPr>
            <a:endParaRPr lang="en-US" altLang="zh-CN" sz="2400" dirty="0"/>
          </a:p>
          <a:p>
            <a:pPr marL="0" indent="0" latinLnBrk="0">
              <a:buNone/>
            </a:pPr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      covariance matrix of the measurement</a:t>
            </a:r>
          </a:p>
          <a:p>
            <a:pPr latinLnBrk="0"/>
            <a:r>
              <a:rPr lang="en-US" altLang="zh-CN" sz="2400" dirty="0"/>
              <a:t>Covariance of the estimated state           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BAF23F-C78C-4003-978B-D5E5E11B1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664669"/>
            <a:ext cx="5866667" cy="19238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DDC04E4-38E8-490F-8EDA-B02328CBC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822560"/>
            <a:ext cx="3161905" cy="3714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D65A60-BC86-4551-92DF-32B3C5DAE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789040"/>
            <a:ext cx="400000" cy="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8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Validation Gate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764704"/>
            <a:ext cx="8642350" cy="5400005"/>
          </a:xfrm>
        </p:spPr>
        <p:txBody>
          <a:bodyPr/>
          <a:lstStyle/>
          <a:p>
            <a:pPr latinLnBrk="0"/>
            <a:r>
              <a:rPr lang="en-US" altLang="zh-CN" sz="2400" dirty="0"/>
              <a:t>Prevent fusing the result of false matching.</a:t>
            </a:r>
          </a:p>
          <a:p>
            <a:pPr latinLnBrk="0"/>
            <a:r>
              <a:rPr lang="en-US" altLang="zh-CN" sz="2400" dirty="0"/>
              <a:t>Threshold about acceptability of measurements.</a:t>
            </a:r>
          </a:p>
          <a:p>
            <a:pPr latinLnBrk="0"/>
            <a:r>
              <a:rPr lang="en-US" altLang="zh-CN" sz="2400" dirty="0"/>
              <a:t>Only measurements inside of validation gate update ﬁlter.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       a conﬁdence level   </a:t>
            </a:r>
          </a:p>
          <a:p>
            <a:pPr latinLnBrk="0"/>
            <a:r>
              <a:rPr lang="en-US" altLang="zh-CN" sz="2400" dirty="0"/>
              <a:t>Normalized error      .</a:t>
            </a:r>
          </a:p>
          <a:p>
            <a:pPr latinLnBrk="0"/>
            <a:endParaRPr lang="en-US" altLang="zh-CN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28E901-BA94-4A10-AAFE-53A1EB47C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76872"/>
            <a:ext cx="5722727" cy="105650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2800F84-C95E-43C8-B17F-720B54B5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64706"/>
            <a:ext cx="333333" cy="3333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4DABF86-0434-4FEE-9765-6E1DCEF93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3933056"/>
            <a:ext cx="295238" cy="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49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(1/7)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Lane-level map: RTK-DGPS. accuracy centimeter.  </a:t>
            </a:r>
          </a:p>
          <a:p>
            <a:pPr latinLnBrk="0"/>
            <a:r>
              <a:rPr lang="en-US" altLang="zh-CN" sz="2400" dirty="0"/>
              <a:t>Detailed trajectory and travel time on lane keeping and consecutive lane changing</a:t>
            </a:r>
            <a:r>
              <a:rPr lang="en-US" sz="2400" dirty="0"/>
              <a:t>.</a:t>
            </a:r>
          </a:p>
          <a:p>
            <a:pPr latinLnBrk="0"/>
            <a:endParaRPr lang="en-US" sz="2400" dirty="0"/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52643C-2345-4A27-BA25-6BD92DB81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76538"/>
            <a:ext cx="5400600" cy="42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3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(2/7)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9144000" cy="5564088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Localization result of ﬁrst scenario</a:t>
            </a:r>
            <a:r>
              <a:rPr lang="en-US" sz="2400" dirty="0"/>
              <a:t>. (a)lateral position error, (b) longitudinal position error, (c) Yaw angle error, (d) map-matching history.</a:t>
            </a:r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1100D-6709-44BA-8A2E-835A9C344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3" y="2110560"/>
            <a:ext cx="4216554" cy="41010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A6C2ED-AF1B-4AD4-BDED-7CC3AF321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657" y="2054385"/>
            <a:ext cx="4379807" cy="41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0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(3/7)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9144000" cy="5564088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Localization result of second scenario</a:t>
            </a:r>
            <a:r>
              <a:rPr lang="en-US" sz="2400" dirty="0"/>
              <a:t>. (a)lateral position error, (b) longitudinal position error, (c) Yaw angle error, (d) map-matching history.</a:t>
            </a:r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C8C231-69D6-477F-A870-D0A913673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9" y="2006420"/>
            <a:ext cx="4157237" cy="40398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EBB56A-3A98-4FE8-A463-9AC4D187F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61" y="2129014"/>
            <a:ext cx="4384570" cy="37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9129045" cy="5564088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A lane-level localization algorithm based on a map-matching method.</a:t>
            </a:r>
          </a:p>
          <a:p>
            <a:pPr latinLnBrk="0"/>
            <a:r>
              <a:rPr lang="en-US" sz="2400" dirty="0"/>
              <a:t>Digital map improves vehicle localization.</a:t>
            </a:r>
          </a:p>
          <a:p>
            <a:pPr latinLnBrk="0"/>
            <a:r>
              <a:rPr lang="en-US" sz="2400" dirty="0"/>
              <a:t>Lane detection:</a:t>
            </a:r>
            <a:r>
              <a:rPr lang="zh-CN" altLang="en-US" sz="2400" dirty="0"/>
              <a:t> </a:t>
            </a:r>
            <a:r>
              <a:rPr lang="en-US" altLang="zh-CN" sz="2400" dirty="0"/>
              <a:t>around view monitoring(AVM).</a:t>
            </a:r>
          </a:p>
          <a:p>
            <a:pPr lvl="1" latinLnBrk="0"/>
            <a:r>
              <a:rPr lang="en-US" sz="2000" dirty="0"/>
              <a:t>Features for map-match: lane marking.</a:t>
            </a:r>
            <a:r>
              <a:rPr lang="en-US" altLang="zh-CN" sz="2000" dirty="0"/>
              <a:t> </a:t>
            </a:r>
          </a:p>
          <a:p>
            <a:pPr lvl="1" latinLnBrk="0"/>
            <a:r>
              <a:rPr lang="en-US" altLang="zh-CN" sz="2000" dirty="0"/>
              <a:t>Sensor fusion: AVM module and vehicle sensors.</a:t>
            </a:r>
            <a:endParaRPr lang="en-US" sz="2000" dirty="0"/>
          </a:p>
          <a:p>
            <a:pPr latinLnBrk="0"/>
            <a:r>
              <a:rPr lang="en-US" sz="2400" dirty="0"/>
              <a:t>Position correction: iterative closest point (ICP) .</a:t>
            </a:r>
          </a:p>
          <a:p>
            <a:pPr lvl="1" latinLnBrk="0"/>
            <a:r>
              <a:rPr lang="en-US" sz="2000" dirty="0"/>
              <a:t>Map matching: map and sensor feature data.</a:t>
            </a:r>
          </a:p>
          <a:p>
            <a:pPr lvl="1" latinLnBrk="0"/>
            <a:r>
              <a:rPr lang="en-US" sz="2000" dirty="0"/>
              <a:t>Covariance of the ICP is estimated using </a:t>
            </a:r>
            <a:r>
              <a:rPr lang="en-US" sz="2000" dirty="0" err="1"/>
              <a:t>Haralick’s</a:t>
            </a:r>
            <a:r>
              <a:rPr lang="en-US" sz="2000" dirty="0"/>
              <a:t> method. </a:t>
            </a:r>
          </a:p>
          <a:p>
            <a:pPr latinLnBrk="0"/>
            <a:r>
              <a:rPr lang="en-US" sz="2400" dirty="0"/>
              <a:t>Localization ﬁlter: extended Kalman filter</a:t>
            </a:r>
            <a:r>
              <a:rPr lang="en-US" altLang="zh-CN" sz="2400" dirty="0"/>
              <a:t> (EKF).</a:t>
            </a:r>
            <a:r>
              <a:rPr lang="en-US" sz="2400" dirty="0"/>
              <a:t> </a:t>
            </a:r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1861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(4/7)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9144000" cy="5564088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Operation of map-matching according to the driving maneuvers</a:t>
            </a:r>
            <a:r>
              <a:rPr lang="en-US" sz="2400" dirty="0"/>
              <a:t>.</a:t>
            </a:r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88F25A-EC2B-44FB-B52B-A818EFF72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" y="1988840"/>
            <a:ext cx="9144000" cy="38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74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(5/7)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9129045" cy="5564088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Localization result of second scenario </a:t>
            </a:r>
            <a:r>
              <a:rPr lang="en-US" sz="2400" dirty="0"/>
              <a:t>.</a:t>
            </a:r>
          </a:p>
          <a:p>
            <a:pPr latinLnBrk="0"/>
            <a:endParaRPr lang="en-US" sz="2400" dirty="0"/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C7C7B4-8CEA-4DE0-9203-4D6BB5A29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68760"/>
            <a:ext cx="5616624" cy="50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71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(6/7)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9129045" cy="5564088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Histogram of the measurement residuals over all datasets</a:t>
            </a:r>
            <a:r>
              <a:rPr lang="en-US" sz="2400" dirty="0"/>
              <a:t>.</a:t>
            </a:r>
          </a:p>
          <a:p>
            <a:pPr latinLnBrk="0"/>
            <a:endParaRPr lang="en-US" sz="2400" dirty="0"/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C1A36D-48A7-4DA8-A5E3-3EF3D74A3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2644"/>
            <a:ext cx="3090105" cy="26102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E38BEA-65D9-4C97-84D8-972168B85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781" y="2231779"/>
            <a:ext cx="3090105" cy="26596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D2B775-C129-4CAA-A968-B4E17000A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886" y="2262644"/>
            <a:ext cx="3090105" cy="25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8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(7/7)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9129045" cy="5564088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Compare with method based on the front camera</a:t>
            </a:r>
            <a:r>
              <a:rPr lang="en-US" sz="2400" dirty="0"/>
              <a:t>.</a:t>
            </a:r>
          </a:p>
          <a:p>
            <a:pPr latinLnBrk="0"/>
            <a:r>
              <a:rPr lang="en-US" sz="2400" dirty="0"/>
              <a:t>Lateral accuracy is signiﬁcantly improved.</a:t>
            </a:r>
          </a:p>
          <a:p>
            <a:pPr latinLnBrk="0"/>
            <a:endParaRPr lang="en-US" sz="2400" dirty="0"/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02B77C-ECA6-4588-A907-3AADBC4CD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772816"/>
            <a:ext cx="3960440" cy="315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79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  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Lane-level localization using AVM cameras with a lane map is presented. </a:t>
            </a:r>
          </a:p>
          <a:p>
            <a:pPr latinLnBrk="0"/>
            <a:r>
              <a:rPr lang="en-US" sz="2400" dirty="0"/>
              <a:t>Lane detection uses </a:t>
            </a:r>
            <a:r>
              <a:rPr lang="en-US" altLang="zh-CN" sz="2400" dirty="0"/>
              <a:t>AVM module</a:t>
            </a:r>
            <a:r>
              <a:rPr lang="en-US" sz="2400" dirty="0"/>
              <a:t>.</a:t>
            </a:r>
          </a:p>
          <a:p>
            <a:pPr latinLnBrk="0"/>
            <a:r>
              <a:rPr lang="en-US" sz="2400" dirty="0"/>
              <a:t>Position correction </a:t>
            </a:r>
            <a:r>
              <a:rPr lang="en-US" altLang="zh-CN" sz="2400" dirty="0"/>
              <a:t>uses ICP on detected lane and digital map</a:t>
            </a:r>
            <a:endParaRPr lang="en-US" sz="2400" dirty="0"/>
          </a:p>
          <a:p>
            <a:pPr latinLnBrk="0"/>
            <a:r>
              <a:rPr lang="en-US" sz="2400" dirty="0"/>
              <a:t>Localization ﬁlter</a:t>
            </a:r>
            <a:r>
              <a:rPr lang="en-US" altLang="zh-CN" sz="2400" dirty="0"/>
              <a:t> fuses map-matching result with vehicle sensors’ data. </a:t>
            </a:r>
          </a:p>
          <a:p>
            <a:pPr latinLnBrk="0"/>
            <a:r>
              <a:rPr lang="en-US" sz="2400" dirty="0"/>
              <a:t>A covariance estimator for ICP and a validation gate are designed in localization ﬁlter.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5646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attention!</a:t>
            </a:r>
          </a:p>
        </p:txBody>
      </p:sp>
    </p:spTree>
    <p:extLst>
      <p:ext uri="{BB962C8B-B14F-4D97-AF65-F5344CB8AC3E}">
        <p14:creationId xmlns:p14="http://schemas.microsoft.com/office/powerpoint/2010/main" val="4107942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Iterative closest point (ICP)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8720"/>
            <a:ext cx="8642350" cy="5255989"/>
          </a:xfrm>
        </p:spPr>
        <p:txBody>
          <a:bodyPr/>
          <a:lstStyle/>
          <a:p>
            <a:pPr latinLnBrk="0"/>
            <a:r>
              <a:rPr lang="en-US" altLang="zh-CN" sz="2400" dirty="0"/>
              <a:t>It compares the two clouds and finds the transformation matrix (the rotation matrix and the translation vector) iteratively by minimizing the sum of the square error of the distance between points. </a:t>
            </a:r>
          </a:p>
          <a:p>
            <a:pPr latinLnBrk="0"/>
            <a:r>
              <a:rPr lang="en-US" altLang="zh-CN" sz="2400" dirty="0"/>
              <a:t>The whole ICP algorithm is as follows.</a:t>
            </a:r>
          </a:p>
          <a:p>
            <a:pPr marL="0" indent="0" latinLnBrk="0">
              <a:buNone/>
            </a:pPr>
            <a:r>
              <a:rPr lang="en-US" altLang="zh-CN" sz="2400" dirty="0"/>
              <a:t>  1. X is the model cloud set. P is the object cloud set. </a:t>
            </a:r>
          </a:p>
          <a:p>
            <a:pPr marL="0" indent="0" latinLnBrk="0">
              <a:buNone/>
            </a:pPr>
            <a:r>
              <a:rPr lang="en-US" altLang="zh-CN" sz="2400" dirty="0"/>
              <a:t>  2. Initialize P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=P, q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=[1,0,0,0,0,0,0]</a:t>
            </a:r>
            <a:r>
              <a:rPr lang="en-US" altLang="zh-CN" sz="2400" baseline="30000" dirty="0"/>
              <a:t>T</a:t>
            </a:r>
            <a:r>
              <a:rPr lang="en-US" altLang="zh-CN" sz="2400" dirty="0"/>
              <a:t>, k=0.</a:t>
            </a:r>
          </a:p>
          <a:p>
            <a:pPr marL="0" indent="0" latinLnBrk="0">
              <a:buNone/>
            </a:pPr>
            <a:r>
              <a:rPr lang="en-US" altLang="zh-CN" sz="2400" dirty="0"/>
              <a:t>  3. Find the P’s closest points Y in X. </a:t>
            </a:r>
            <a:r>
              <a:rPr lang="en-US" altLang="zh-CN" sz="2400" dirty="0" err="1"/>
              <a:t>Y</a:t>
            </a:r>
            <a:r>
              <a:rPr lang="en-US" altLang="zh-CN" sz="2400" baseline="-25000" dirty="0" err="1"/>
              <a:t>k</a:t>
            </a:r>
            <a:r>
              <a:rPr lang="en-US" altLang="zh-CN" sz="2400" dirty="0"/>
              <a:t>=Closest(</a:t>
            </a:r>
            <a:r>
              <a:rPr lang="en-US" altLang="zh-CN" sz="2400" dirty="0" err="1"/>
              <a:t>P</a:t>
            </a:r>
            <a:r>
              <a:rPr lang="en-US" altLang="zh-CN" sz="2400" baseline="-25000" dirty="0" err="1"/>
              <a:t>k</a:t>
            </a:r>
            <a:r>
              <a:rPr lang="en-US" altLang="zh-CN" sz="2400" dirty="0" err="1"/>
              <a:t>,X</a:t>
            </a:r>
            <a:r>
              <a:rPr lang="en-US" altLang="zh-CN" sz="2400" dirty="0"/>
              <a:t>).</a:t>
            </a:r>
          </a:p>
          <a:p>
            <a:pPr marL="0" indent="0" latinLnBrk="0">
              <a:buNone/>
            </a:pPr>
            <a:r>
              <a:rPr lang="en-US" altLang="zh-CN" sz="2400" dirty="0"/>
              <a:t>  4. Calculate transfer parameters and error. (</a:t>
            </a:r>
            <a:r>
              <a:rPr lang="en-US" altLang="zh-CN" sz="2400" dirty="0" err="1"/>
              <a:t>q</a:t>
            </a:r>
            <a:r>
              <a:rPr lang="en-US" altLang="zh-CN" sz="2400" baseline="-25000" dirty="0" err="1"/>
              <a:t>k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d</a:t>
            </a:r>
            <a:r>
              <a:rPr lang="en-US" altLang="zh-CN" sz="2400" baseline="-25000" dirty="0" err="1"/>
              <a:t>k</a:t>
            </a:r>
            <a:r>
              <a:rPr lang="en-US" altLang="zh-CN" sz="2400" dirty="0"/>
              <a:t>)=Q(P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Y</a:t>
            </a:r>
            <a:r>
              <a:rPr lang="en-US" altLang="zh-CN" sz="2400" baseline="-25000" dirty="0" err="1"/>
              <a:t>k</a:t>
            </a:r>
            <a:r>
              <a:rPr lang="en-US" altLang="zh-CN" sz="2400" dirty="0"/>
              <a:t>).</a:t>
            </a:r>
          </a:p>
          <a:p>
            <a:pPr marL="0" indent="0" latinLnBrk="0">
              <a:buNone/>
            </a:pPr>
            <a:r>
              <a:rPr lang="en-US" altLang="zh-CN" sz="2400" dirty="0"/>
              <a:t>  5. Coordinate transformation. P</a:t>
            </a:r>
            <a:r>
              <a:rPr lang="en-US" altLang="zh-CN" sz="2400" baseline="-25000" dirty="0"/>
              <a:t>k+1</a:t>
            </a:r>
            <a:r>
              <a:rPr lang="en-US" altLang="zh-CN" sz="2400" dirty="0"/>
              <a:t>=</a:t>
            </a:r>
            <a:r>
              <a:rPr lang="en-US" altLang="zh-CN" sz="2400" dirty="0" err="1"/>
              <a:t>q</a:t>
            </a:r>
            <a:r>
              <a:rPr lang="en-US" altLang="zh-CN" sz="2400" baseline="-25000" dirty="0" err="1"/>
              <a:t>k</a:t>
            </a:r>
            <a:r>
              <a:rPr lang="en-US" altLang="zh-CN" sz="2400" dirty="0"/>
              <a:t>(P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).</a:t>
            </a:r>
          </a:p>
          <a:p>
            <a:pPr marL="0" indent="0" latinLnBrk="0">
              <a:buNone/>
            </a:pPr>
            <a:r>
              <a:rPr lang="en-US" altLang="zh-CN" sz="2400" dirty="0"/>
              <a:t>  6. If d</a:t>
            </a:r>
            <a:r>
              <a:rPr lang="en-US" altLang="zh-CN" sz="2400" baseline="-25000" dirty="0"/>
              <a:t>k</a:t>
            </a:r>
            <a:r>
              <a:rPr lang="en-US" altLang="zh-CN" sz="2400" dirty="0"/>
              <a:t>-d</a:t>
            </a:r>
            <a:r>
              <a:rPr lang="en-US" altLang="zh-CN" sz="2400" baseline="-25000" dirty="0"/>
              <a:t>k-1</a:t>
            </a:r>
            <a:r>
              <a:rPr lang="en-US" altLang="zh-CN" sz="2400" dirty="0"/>
              <a:t>&lt;τ (τ&gt;0), then go to 7, else go to 3.</a:t>
            </a:r>
          </a:p>
          <a:p>
            <a:pPr marL="0" indent="0" latinLnBrk="0">
              <a:buNone/>
            </a:pPr>
            <a:r>
              <a:rPr lang="en-US" altLang="zh-CN" sz="2400" dirty="0"/>
              <a:t>  7. The final coordinate transformation. P</a:t>
            </a:r>
            <a:r>
              <a:rPr lang="en-US" altLang="zh-CN" sz="2400" baseline="-25000" dirty="0"/>
              <a:t>n+1</a:t>
            </a:r>
            <a:r>
              <a:rPr lang="en-US" altLang="zh-CN" sz="2400" dirty="0"/>
              <a:t>= </a:t>
            </a:r>
            <a:r>
              <a:rPr lang="en-US" altLang="zh-CN" sz="2400" dirty="0" err="1"/>
              <a:t>q</a:t>
            </a:r>
            <a:r>
              <a:rPr lang="en-US" altLang="zh-CN" sz="2400" baseline="-25000" dirty="0" err="1"/>
              <a:t>n</a:t>
            </a:r>
            <a:r>
              <a:rPr lang="en-US" altLang="zh-CN" sz="2400" dirty="0"/>
              <a:t>(P). </a:t>
            </a:r>
          </a:p>
          <a:p>
            <a:pPr marL="0" indent="0" latinLnBrk="0">
              <a:buNone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488283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124" y="3869759"/>
            <a:ext cx="1688857" cy="1714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Particle Filter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6172200"/>
          </a:xfrm>
        </p:spPr>
        <p:txBody>
          <a:bodyPr>
            <a:norm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Initial: plenty of particle --X (t), evenly distribute;</a:t>
            </a:r>
          </a:p>
          <a:p>
            <a:r>
              <a:rPr lang="en-US" altLang="zh-CN" sz="2400" dirty="0"/>
              <a:t>Prediction: state transition equation--every predictive particle;</a:t>
            </a:r>
          </a:p>
          <a:p>
            <a:r>
              <a:rPr lang="en-US" altLang="zh-CN" sz="2400" dirty="0"/>
              <a:t>Correction: evaluate--weight;</a:t>
            </a:r>
          </a:p>
          <a:p>
            <a:r>
              <a:rPr lang="en-US" altLang="zh-CN" sz="2400" dirty="0"/>
              <a:t>Resampling: filter based on weight;</a:t>
            </a:r>
          </a:p>
          <a:p>
            <a:r>
              <a:rPr lang="en-US" altLang="zh-CN" sz="2400" dirty="0"/>
              <a:t>Filtering: particles resampled--new state transition equations--predict particle, do some as step 2.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9080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81200" y="1485105"/>
            <a:ext cx="130048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00643" y="5538485"/>
            <a:ext cx="126708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77" y="3604810"/>
            <a:ext cx="3276600" cy="25744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27567" b="-7357"/>
          <a:stretch/>
        </p:blipFill>
        <p:spPr>
          <a:xfrm>
            <a:off x="8334450" y="3850733"/>
            <a:ext cx="489846" cy="480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165" y="3604809"/>
            <a:ext cx="31146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9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Structure of Vehicle Localization (1/2)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Structure of vehicle localization.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BF74FB-8A91-4A00-8BB1-32BD7AC44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00808"/>
            <a:ext cx="7391400" cy="39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5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Structure of Vehicle Localization (2/2)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5" y="764704"/>
            <a:ext cx="8949534" cy="5636096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Macro-level:</a:t>
            </a:r>
            <a:r>
              <a:rPr lang="zh-CN" altLang="en-US" sz="2400" dirty="0"/>
              <a:t> </a:t>
            </a:r>
            <a:r>
              <a:rPr lang="en-US" altLang="zh-CN" sz="2400" dirty="0"/>
              <a:t> navigation system-GPS and proprioceptive sensors. </a:t>
            </a:r>
          </a:p>
          <a:p>
            <a:pPr latinLnBrk="0"/>
            <a:r>
              <a:rPr lang="en-US" altLang="zh-CN" sz="2400" dirty="0"/>
              <a:t>Road-level: radar and known information. </a:t>
            </a:r>
          </a:p>
          <a:p>
            <a:pPr latinLnBrk="0"/>
            <a:r>
              <a:rPr lang="en-US" altLang="zh-CN" sz="2400" dirty="0"/>
              <a:t>Lane-level localization: </a:t>
            </a:r>
          </a:p>
          <a:p>
            <a:pPr lvl="1" latinLnBrk="0"/>
            <a:r>
              <a:rPr lang="en-US" altLang="zh-CN" dirty="0"/>
              <a:t>AVM: top-view image around the vehicle</a:t>
            </a:r>
          </a:p>
          <a:p>
            <a:pPr lvl="2" latinLnBrk="0"/>
            <a:r>
              <a:rPr lang="en-US" altLang="zh-CN" sz="1800" dirty="0"/>
              <a:t>Direct calculation of the lateral offset.</a:t>
            </a:r>
          </a:p>
          <a:p>
            <a:pPr lvl="2" latinLnBrk="0"/>
            <a:r>
              <a:rPr lang="en-US" altLang="zh-CN" sz="1800" dirty="0"/>
              <a:t>Barely affected by others.</a:t>
            </a:r>
          </a:p>
          <a:p>
            <a:pPr lvl="2" latinLnBrk="0"/>
            <a:r>
              <a:rPr lang="en-US" altLang="zh-CN" sz="1800" dirty="0"/>
              <a:t>More robust to weather and illumination conditions.(side line)</a:t>
            </a:r>
          </a:p>
          <a:p>
            <a:pPr lvl="1" latinLnBrk="0"/>
            <a:r>
              <a:rPr lang="en-US" altLang="zh-CN" dirty="0"/>
              <a:t>ICP: localize the vehicle to digital map. </a:t>
            </a:r>
          </a:p>
          <a:p>
            <a:pPr lvl="2" latinLnBrk="0"/>
            <a:r>
              <a:rPr lang="en-US" altLang="zh-CN" sz="1800" dirty="0"/>
              <a:t>Reduce false matching:  ICP</a:t>
            </a:r>
            <a:r>
              <a:rPr lang="en-US" altLang="zh-CN" sz="2400" dirty="0"/>
              <a:t> </a:t>
            </a:r>
            <a:r>
              <a:rPr lang="en-US" altLang="zh-CN" sz="1800" dirty="0"/>
              <a:t>covariance and validation gate.</a:t>
            </a:r>
          </a:p>
          <a:p>
            <a:pPr lvl="1" latinLnBrk="0"/>
            <a:r>
              <a:rPr lang="en-US" altLang="zh-CN" dirty="0"/>
              <a:t>EKF: corrected position obtained by map-matching is observation.  </a:t>
            </a:r>
          </a:p>
        </p:txBody>
      </p:sp>
    </p:spTree>
    <p:extLst>
      <p:ext uri="{BB962C8B-B14F-4D97-AF65-F5344CB8AC3E}">
        <p14:creationId xmlns:p14="http://schemas.microsoft.com/office/powerpoint/2010/main" val="177070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Around View Monitor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570706"/>
            <a:ext cx="9129045" cy="5830094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Four wide-angle cameras set up at on the front, back, left and right.</a:t>
            </a:r>
          </a:p>
          <a:p>
            <a:pPr latinLnBrk="0"/>
            <a:r>
              <a:rPr lang="en-US" altLang="zh-CN" sz="2400" dirty="0"/>
              <a:t>Range radar.</a:t>
            </a:r>
          </a:p>
          <a:p>
            <a:pPr latinLnBrk="0"/>
            <a:r>
              <a:rPr lang="en-US" altLang="zh-CN" sz="2400" dirty="0"/>
              <a:t>Composite virtual bird's-eye top view image.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64DDD9-B5E7-4A2D-9702-180E7697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" r="1164"/>
          <a:stretch/>
        </p:blipFill>
        <p:spPr>
          <a:xfrm>
            <a:off x="1907704" y="2359641"/>
            <a:ext cx="4464496" cy="18449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375F11E-F02E-44F5-82D8-9744544D5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38" y="4285821"/>
            <a:ext cx="4587187" cy="203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2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Regions of Interest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570706"/>
            <a:ext cx="9129045" cy="5830094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Assign line type (lane or stop line, vertical or horizontal line).</a:t>
            </a:r>
          </a:p>
          <a:p>
            <a:r>
              <a:rPr lang="en-US" altLang="zh-CN" sz="2400" dirty="0"/>
              <a:t>The lane and stop line detection.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75AB47-5BB8-4389-AC3E-8EC680692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88840"/>
            <a:ext cx="6516724" cy="387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2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Gaussian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570706"/>
            <a:ext cx="9129045" cy="5830094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Filtered by a two dimensional Gaussian kernel.</a:t>
            </a:r>
          </a:p>
          <a:p>
            <a:pPr latinLnBrk="0"/>
            <a:r>
              <a:rPr lang="en-US" altLang="zh-CN" sz="2400" dirty="0"/>
              <a:t>Vertical direction of image A and horizontal direction of image B  are smoothing Gaussians.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Horizontal direction of image A and vertical direction of image B are the second derivatives of Gaussians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E1E971-61DA-40E5-8774-85E1D83FA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916832"/>
            <a:ext cx="2849322" cy="7535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3D7804-2227-40E1-B4DE-5EB9600A3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6" y="2780928"/>
            <a:ext cx="2851857" cy="7535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073770-F2B4-4CA9-A417-519B064D7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4437112"/>
            <a:ext cx="4658765" cy="15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9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Random Sample 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570706"/>
            <a:ext cx="9129045" cy="5830094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After thresholding, RANSAC uses a model with randomly selected edge points  to determine the most likely candidate lines</a:t>
            </a:r>
          </a:p>
          <a:p>
            <a:pPr latinLnBrk="0"/>
            <a:r>
              <a:rPr lang="en-US" altLang="zh-CN" sz="2400" dirty="0"/>
              <a:t>Second-order polyline for expressing the line.</a:t>
            </a:r>
          </a:p>
          <a:p>
            <a:pPr latinLnBrk="0"/>
            <a:r>
              <a:rPr lang="en-US" altLang="zh-CN" sz="2400" dirty="0"/>
              <a:t>Result of various lines detection: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5C6C7C-FE86-4ABE-81B6-29A50DAAA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2" y="2708920"/>
            <a:ext cx="8438095" cy="3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2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Map-Matching Based on ICP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687976"/>
            <a:ext cx="8785671" cy="5621344"/>
          </a:xfrm>
        </p:spPr>
        <p:txBody>
          <a:bodyPr/>
          <a:lstStyle/>
          <a:p>
            <a:pPr latinLnBrk="0"/>
            <a:r>
              <a:rPr lang="en-US" altLang="zh-CN" sz="2400" dirty="0"/>
              <a:t>A two-dimensional point-to-plane ICP algorithm matches digital map with the lane data obtained by AVM.</a:t>
            </a:r>
          </a:p>
          <a:p>
            <a:pPr latinLnBrk="0"/>
            <a:r>
              <a:rPr lang="en-US" altLang="zh-CN" sz="2400" dirty="0"/>
              <a:t>It compares the two clouds and finds the transformation matrix (rotation matrix and translation vector) iteratively until minimizing error metric function. </a:t>
            </a:r>
          </a:p>
          <a:p>
            <a:pPr latinLnBrk="0"/>
            <a:r>
              <a:rPr lang="en-US" altLang="zh-CN" sz="2400" dirty="0"/>
              <a:t>Minimize error along the surface normal. This error metric function: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             are matching result     . </a:t>
            </a:r>
          </a:p>
          <a:p>
            <a:pPr latinLnBrk="0"/>
            <a:r>
              <a:rPr lang="en-US" altLang="zh-CN" sz="2400" dirty="0"/>
              <a:t>The corrected vehicle position:</a:t>
            </a:r>
          </a:p>
          <a:p>
            <a:pPr marL="0" indent="0" latinLnBrk="0">
              <a:buNone/>
            </a:pPr>
            <a:endParaRPr lang="en-US" altLang="zh-CN" sz="2400" dirty="0"/>
          </a:p>
          <a:p>
            <a:pPr marL="0" indent="0" latinLnBrk="0">
              <a:buNone/>
            </a:pPr>
            <a:endParaRPr lang="en-US" altLang="zh-CN" sz="2400" dirty="0"/>
          </a:p>
          <a:p>
            <a:pPr marL="0" indent="0" latinLnBrk="0">
              <a:buNone/>
            </a:pPr>
            <a:endParaRPr lang="en-US" altLang="zh-CN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6C8945-84A1-4209-96E7-F9B4D8DE6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17" y="3498648"/>
            <a:ext cx="3544742" cy="8445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5E141D-C45B-4AA1-A671-0C4774A1A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351" y="3469485"/>
            <a:ext cx="3887451" cy="8445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404654-539B-42E7-B6E4-21F3509261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25" r="19248" b="53376"/>
          <a:stretch/>
        </p:blipFill>
        <p:spPr>
          <a:xfrm>
            <a:off x="1619672" y="5472149"/>
            <a:ext cx="2088233" cy="7096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D01150-1AD0-48BC-AB2C-C70A21E5F7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894"/>
          <a:stretch/>
        </p:blipFill>
        <p:spPr>
          <a:xfrm>
            <a:off x="4355976" y="5376939"/>
            <a:ext cx="3388535" cy="7930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0E5BEB-8521-44DF-B8EE-4AEF69F2B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10" y="4436972"/>
            <a:ext cx="904762" cy="3523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F19C71-EACB-4826-A1C6-F24F06DAF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428" y="4470305"/>
            <a:ext cx="257143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47982"/>
      </p:ext>
    </p:extLst>
  </p:cSld>
  <p:clrMapOvr>
    <a:masterClrMapping/>
  </p:clrMapOvr>
</p:sld>
</file>

<file path=ppt/theme/theme1.xml><?xml version="1.0" encoding="utf-8"?>
<a:theme xmlns:a="http://schemas.openxmlformats.org/drawingml/2006/main" name="1_islab2006-Eng">
  <a:themeElements>
    <a:clrScheme name="1_islab2006-Eng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islab2006-Eng">
      <a:majorFont>
        <a:latin typeface="Microsoft Sans Serif"/>
        <a:ea typeface="굴림"/>
        <a:cs typeface=""/>
      </a:majorFont>
      <a:minorFont>
        <a:latin typeface="Microsoft Sans Serif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islab2006-En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50221</TotalTime>
  <Words>1138</Words>
  <Application>Microsoft Office PowerPoint</Application>
  <PresentationFormat>全屏显示(4:3)</PresentationFormat>
  <Paragraphs>176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굴림</vt:lpstr>
      <vt:lpstr>MS PGothic</vt:lpstr>
      <vt:lpstr>휴먼명조</vt:lpstr>
      <vt:lpstr>Arial</vt:lpstr>
      <vt:lpstr>Arial Narrow</vt:lpstr>
      <vt:lpstr>Cambria</vt:lpstr>
      <vt:lpstr>Microsoft Sans Serif</vt:lpstr>
      <vt:lpstr>Tahoma</vt:lpstr>
      <vt:lpstr>Times New Roman</vt:lpstr>
      <vt:lpstr>Wingdings</vt:lpstr>
      <vt:lpstr>1_islab2006-Eng</vt:lpstr>
      <vt:lpstr>Lane-Level Localization Using an AVM Camera for an Automated Driving Vehicle in Urban Environments  </vt:lpstr>
      <vt:lpstr>Overview</vt:lpstr>
      <vt:lpstr> Structure of Vehicle Localization (1/2)  </vt:lpstr>
      <vt:lpstr> Structure of Vehicle Localization (2/2)  </vt:lpstr>
      <vt:lpstr> Around View Monitor  </vt:lpstr>
      <vt:lpstr> Regions of Interest </vt:lpstr>
      <vt:lpstr> Gaussian Filter</vt:lpstr>
      <vt:lpstr> Random Sample Consensus</vt:lpstr>
      <vt:lpstr> Map-Matching Based on ICP </vt:lpstr>
      <vt:lpstr> Matching Covariance Estimation (1/2)  </vt:lpstr>
      <vt:lpstr> Matching Covariance Estimation (2/2) </vt:lpstr>
      <vt:lpstr> Localization Filter</vt:lpstr>
      <vt:lpstr> Extended Kalman Filter (1/3) </vt:lpstr>
      <vt:lpstr> Extended Kalman Filter (2/3) </vt:lpstr>
      <vt:lpstr> Extended Kalman Filter (3/3)</vt:lpstr>
      <vt:lpstr> Validation Gate</vt:lpstr>
      <vt:lpstr>Experimental results (1/7)</vt:lpstr>
      <vt:lpstr>Experimental results (2/7)</vt:lpstr>
      <vt:lpstr>Experimental results (3/7)</vt:lpstr>
      <vt:lpstr>Experimental results (4/7)</vt:lpstr>
      <vt:lpstr>Experimental results (5/7)</vt:lpstr>
      <vt:lpstr>Experimental results (6/7)</vt:lpstr>
      <vt:lpstr>Experimental results (7/7)</vt:lpstr>
      <vt:lpstr>   Conclusion</vt:lpstr>
      <vt:lpstr>Thank you for attention!</vt:lpstr>
      <vt:lpstr> Iterative closest point (ICP) </vt:lpstr>
      <vt:lpstr>Particle Filter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Transport System</dc:title>
  <dc:creator>Heechul_Lim</dc:creator>
  <cp:lastModifiedBy>YUYANG</cp:lastModifiedBy>
  <cp:revision>2909</cp:revision>
  <cp:lastPrinted>2014-08-08T23:35:47Z</cp:lastPrinted>
  <dcterms:created xsi:type="dcterms:W3CDTF">2007-01-05T07:41:06Z</dcterms:created>
  <dcterms:modified xsi:type="dcterms:W3CDTF">2017-12-01T22:37:39Z</dcterms:modified>
</cp:coreProperties>
</file>