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9"/>
  </p:notesMasterIdLst>
  <p:handoutMasterIdLst>
    <p:handoutMasterId r:id="rId20"/>
  </p:handoutMasterIdLst>
  <p:sldIdLst>
    <p:sldId id="256" r:id="rId2"/>
    <p:sldId id="383" r:id="rId3"/>
    <p:sldId id="519" r:id="rId4"/>
    <p:sldId id="538" r:id="rId5"/>
    <p:sldId id="542" r:id="rId6"/>
    <p:sldId id="544" r:id="rId7"/>
    <p:sldId id="543" r:id="rId8"/>
    <p:sldId id="548" r:id="rId9"/>
    <p:sldId id="545" r:id="rId10"/>
    <p:sldId id="547" r:id="rId11"/>
    <p:sldId id="546" r:id="rId12"/>
    <p:sldId id="537" r:id="rId13"/>
    <p:sldId id="539" r:id="rId14"/>
    <p:sldId id="540" r:id="rId15"/>
    <p:sldId id="541" r:id="rId16"/>
    <p:sldId id="531" r:id="rId17"/>
    <p:sldId id="518" r:id="rId18"/>
  </p:sldIdLst>
  <p:sldSz cx="9144000" cy="6858000" type="screen4x3"/>
  <p:notesSz cx="9296400" cy="68818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굴림" pitchFamily="34" charset="-127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굴림" pitchFamily="34" charset="-127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굴림" pitchFamily="34" charset="-127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굴림" pitchFamily="34" charset="-127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굴림" pitchFamily="34" charset="-127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굴림" pitchFamily="34" charset="-127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굴림" pitchFamily="34" charset="-127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굴림" pitchFamily="34" charset="-127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굴림" pitchFamily="34" charset="-127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8">
          <p15:clr>
            <a:srgbClr val="A4A3A4"/>
          </p15:clr>
        </p15:guide>
        <p15:guide id="2" pos="292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DB13"/>
    <a:srgbClr val="0066FF"/>
    <a:srgbClr val="FF0000"/>
    <a:srgbClr val="00CC00"/>
    <a:srgbClr val="FF7C80"/>
    <a:srgbClr val="FFCF01"/>
    <a:srgbClr val="FFEA93"/>
    <a:srgbClr val="FFDE53"/>
    <a:srgbClr val="FFD525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보통 스타일 4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48" autoAdjust="0"/>
    <p:restoredTop sz="95449" autoAdjust="0"/>
  </p:normalViewPr>
  <p:slideViewPr>
    <p:cSldViewPr>
      <p:cViewPr varScale="1">
        <p:scale>
          <a:sx n="100" d="100"/>
          <a:sy n="100" d="100"/>
        </p:scale>
        <p:origin x="96" y="3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7" d="100"/>
          <a:sy n="77" d="100"/>
        </p:scale>
        <p:origin x="-2106" y="-102"/>
      </p:cViewPr>
      <p:guideLst>
        <p:guide orient="horz" pos="2168"/>
        <p:guide pos="292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4029436" cy="343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5470" y="1"/>
            <a:ext cx="4029436" cy="343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259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36277"/>
            <a:ext cx="4029436" cy="343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259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5470" y="6536277"/>
            <a:ext cx="4029436" cy="343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8AB622C9-3031-4901-856C-DAA55472EE43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018823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4029436" cy="343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5470" y="1"/>
            <a:ext cx="4029436" cy="343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27350" y="515938"/>
            <a:ext cx="3441700" cy="2581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66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9640" y="3268942"/>
            <a:ext cx="7437120" cy="309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/>
              <a:t>마스터 텍스트 스타일을 편집합니다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</a:p>
        </p:txBody>
      </p:sp>
      <p:sp>
        <p:nvSpPr>
          <p:cNvPr id="1966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36277"/>
            <a:ext cx="4029436" cy="343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966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5470" y="6536277"/>
            <a:ext cx="4029436" cy="343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77EDDCA5-CA27-4D2D-B5DD-AB5444AF7B87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976058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2292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굴림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굴림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굴림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굴림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굴림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굴림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굴림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굴림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굴림" pitchFamily="34" charset="-127"/>
              </a:defRPr>
            </a:lvl9pPr>
          </a:lstStyle>
          <a:p>
            <a:pPr eaLnBrk="1" hangingPunct="1"/>
            <a:fld id="{3F67F69C-A434-4E7C-A02C-39C4F8A40E9B}" type="slidenum">
              <a:rPr lang="ko-KR" altLang="en-US" sz="1200" smtClean="0">
                <a:latin typeface="Times New Roman" pitchFamily="18" charset="0"/>
              </a:rPr>
              <a:pPr eaLnBrk="1" hangingPunct="1"/>
              <a:t>1</a:t>
            </a:fld>
            <a:endParaRPr lang="en-US" altLang="ko-KR" sz="12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052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symbolmark01"/>
          <p:cNvPicPr>
            <a:picLocks noChangeAspect="1" noChangeArrowheads="1"/>
          </p:cNvPicPr>
          <p:nvPr userDrawn="1"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4491038"/>
            <a:ext cx="2439987" cy="232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495300" y="3933825"/>
            <a:ext cx="8153400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lang="ko-KR" altLang="en-US" b="1">
              <a:latin typeface="Arial Narrow" pitchFamily="34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gray">
          <a:xfrm>
            <a:off x="0" y="2636838"/>
            <a:ext cx="9144000" cy="71437"/>
          </a:xfrm>
          <a:prstGeom prst="rect">
            <a:avLst/>
          </a:prstGeom>
          <a:gradFill rotWithShape="1">
            <a:gsLst>
              <a:gs pos="0">
                <a:srgbClr val="766000"/>
              </a:gs>
              <a:gs pos="100000">
                <a:srgbClr val="FFDE53"/>
              </a:gs>
            </a:gsLst>
            <a:lin ang="0" scaled="1"/>
          </a:gradFill>
          <a:ln w="3175">
            <a:solidFill>
              <a:srgbClr val="FFDE5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kumimoji="1" lang="ko-KR" altLang="en-US"/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212725" y="3860800"/>
            <a:ext cx="87185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latinLnBrk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kumimoji="1" lang="ko-KR" altLang="en-US" b="1">
              <a:latin typeface="Microsoft Sans Serif" pitchFamily="34" charset="0"/>
            </a:endParaRPr>
          </a:p>
        </p:txBody>
      </p:sp>
      <p:sp>
        <p:nvSpPr>
          <p:cNvPr id="155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4625" y="981075"/>
            <a:ext cx="8718550" cy="1466850"/>
          </a:xfrm>
          <a:noFill/>
        </p:spPr>
        <p:txBody>
          <a:bodyPr lIns="91440" tIns="45720" rIns="91440" bIns="45720" anchor="b" anchorCtr="0"/>
          <a:lstStyle>
            <a:lvl1pPr>
              <a:defRPr sz="3600" b="1">
                <a:ea typeface="휴먼명조" pitchFamily="2" charset="-127"/>
              </a:defRPr>
            </a:lvl1pPr>
          </a:lstStyle>
          <a:p>
            <a:r>
              <a:rPr lang="en-US" altLang="ko-KR"/>
              <a:t>Master </a:t>
            </a:r>
            <a:endParaRPr lang="ko-KR" altLang="en-US"/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4625" y="2852738"/>
            <a:ext cx="8718550" cy="863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400" b="1"/>
            </a:lvl1pPr>
          </a:lstStyle>
          <a:p>
            <a:r>
              <a:rPr lang="en-US" altLang="ko-KR"/>
              <a:t>Master second subjective </a:t>
            </a:r>
            <a:endParaRPr lang="ko-KR" altLang="en-US"/>
          </a:p>
          <a:p>
            <a:endParaRPr lang="ko-KR" alt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2819400" y="59436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2"/>
                </a:solidFill>
                <a:cs typeface="+mn-cs"/>
              </a:defRPr>
            </a:lvl1pPr>
          </a:lstStyle>
          <a:p>
            <a:pPr>
              <a:defRPr/>
            </a:pPr>
            <a:fld id="{D4CE4EC1-7D2C-4722-B705-0159C9A71A0C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43386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1772129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3087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3087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2904264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828800"/>
            <a:ext cx="8763000" cy="1362075"/>
          </a:xfrm>
        </p:spPr>
        <p:txBody>
          <a:bodyPr anchor="t"/>
          <a:lstStyle>
            <a:lvl1pPr algn="ctr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66210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2385042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3078485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250825" y="547688"/>
            <a:ext cx="4244975" cy="57610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547688"/>
            <a:ext cx="4244975" cy="57610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2347852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4021776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1350909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635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1853607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2470034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533400"/>
          </a:xfrm>
          <a:prstGeom prst="rect">
            <a:avLst/>
          </a:prstGeom>
          <a:gradFill rotWithShape="0">
            <a:gsLst>
              <a:gs pos="0">
                <a:srgbClr val="D0D0D0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000" tIns="10800" rIns="18000" bIns="108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ko-KR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547688"/>
            <a:ext cx="8642350" cy="576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/>
              <a:t>Master </a:t>
            </a:r>
            <a:endParaRPr lang="ko-KR" altLang="en-US"/>
          </a:p>
          <a:p>
            <a:pPr lvl="1"/>
            <a:r>
              <a:rPr lang="en-US" altLang="ko-KR"/>
              <a:t>Master </a:t>
            </a:r>
          </a:p>
          <a:p>
            <a:pPr lvl="2"/>
            <a:r>
              <a:rPr lang="en-US" altLang="ko-KR"/>
              <a:t>Master</a:t>
            </a:r>
            <a:endParaRPr lang="ko-KR" altLang="en-US"/>
          </a:p>
          <a:p>
            <a:pPr lvl="3"/>
            <a:r>
              <a:rPr lang="en-US" altLang="ko-KR"/>
              <a:t>Master</a:t>
            </a:r>
            <a:endParaRPr lang="ko-KR" altLang="en-US"/>
          </a:p>
          <a:p>
            <a:pPr lvl="4"/>
            <a:r>
              <a:rPr lang="en-US" altLang="ko-KR"/>
              <a:t>Master</a:t>
            </a:r>
            <a:endParaRPr lang="ko-KR" altLang="en-US"/>
          </a:p>
        </p:txBody>
      </p:sp>
      <p:sp>
        <p:nvSpPr>
          <p:cNvPr id="1028" name="Rectangle 6"/>
          <p:cNvSpPr>
            <a:spLocks noChangeArrowheads="1"/>
          </p:cNvSpPr>
          <p:nvPr/>
        </p:nvSpPr>
        <p:spPr bwMode="auto">
          <a:xfrm>
            <a:off x="2954338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E4CDB32C-C93B-4F6F-9B05-50719B2431A9}" type="slidenum">
              <a:rPr lang="ko-KR" altLang="en-US" sz="1400"/>
              <a:pPr algn="r"/>
              <a:t>‹#›</a:t>
            </a:fld>
            <a:endParaRPr lang="en-US" altLang="ko-KR" sz="1400"/>
          </a:p>
        </p:txBody>
      </p:sp>
      <p:sp>
        <p:nvSpPr>
          <p:cNvPr id="1029" name="Rectangle 7"/>
          <p:cNvSpPr>
            <a:spLocks noChangeArrowheads="1"/>
          </p:cNvSpPr>
          <p:nvPr/>
        </p:nvSpPr>
        <p:spPr bwMode="auto">
          <a:xfrm>
            <a:off x="6804025" y="6453188"/>
            <a:ext cx="23399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/>
            <a:r>
              <a:rPr lang="en-US" altLang="ko-KR" sz="1400" b="1">
                <a:solidFill>
                  <a:srgbClr val="444444"/>
                </a:solidFill>
                <a:latin typeface="Microsoft Sans Serif" pitchFamily="34" charset="0"/>
                <a:ea typeface="MS PGothic" pitchFamily="34" charset="-128"/>
              </a:rPr>
              <a:t>Intelligent Systems Lab.</a:t>
            </a:r>
          </a:p>
        </p:txBody>
      </p:sp>
      <p:pic>
        <p:nvPicPr>
          <p:cNvPr id="1030" name="Picture 13" descr="logotype02"/>
          <p:cNvPicPr>
            <a:picLocks noChangeAspect="1" noChangeArrowheads="1"/>
          </p:cNvPicPr>
          <p:nvPr userDrawn="1"/>
        </p:nvPicPr>
        <p:blipFill>
          <a:blip r:embed="rId14">
            <a:lum bright="6000" contras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9" t="36694" r="7889" b="26613"/>
          <a:stretch>
            <a:fillRect/>
          </a:stretch>
        </p:blipFill>
        <p:spPr bwMode="auto">
          <a:xfrm>
            <a:off x="611188" y="6597650"/>
            <a:ext cx="2305050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11" descr="logo"/>
          <p:cNvPicPr>
            <a:picLocks noChangeAspect="1" noChangeArrowheads="1"/>
          </p:cNvPicPr>
          <p:nvPr userDrawn="1"/>
        </p:nvPicPr>
        <p:blipFill>
          <a:blip r:embed="rId15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 b="10294"/>
          <a:stretch>
            <a:fillRect/>
          </a:stretch>
        </p:blipFill>
        <p:spPr bwMode="auto">
          <a:xfrm>
            <a:off x="34925" y="6453188"/>
            <a:ext cx="57626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4"/>
          <p:cNvSpPr>
            <a:spLocks noChangeArrowheads="1"/>
          </p:cNvSpPr>
          <p:nvPr/>
        </p:nvSpPr>
        <p:spPr bwMode="gray">
          <a:xfrm>
            <a:off x="0" y="6351588"/>
            <a:ext cx="9144000" cy="69850"/>
          </a:xfrm>
          <a:prstGeom prst="rect">
            <a:avLst/>
          </a:prstGeom>
          <a:gradFill rotWithShape="0">
            <a:gsLst>
              <a:gs pos="0">
                <a:srgbClr val="333333"/>
              </a:gs>
              <a:gs pos="100000">
                <a:srgbClr val="D0D0D0"/>
              </a:gs>
            </a:gsLst>
            <a:lin ang="0" scaled="1"/>
          </a:gradFill>
          <a:ln w="3175">
            <a:solidFill>
              <a:srgbClr val="ABABAB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kumimoji="1" lang="ko-KR" altLang="en-US"/>
          </a:p>
        </p:txBody>
      </p:sp>
      <p:sp>
        <p:nvSpPr>
          <p:cNvPr id="1033" name="Rectangle 8"/>
          <p:cNvSpPr>
            <a:spLocks noChangeArrowheads="1"/>
          </p:cNvSpPr>
          <p:nvPr/>
        </p:nvSpPr>
        <p:spPr bwMode="gray">
          <a:xfrm>
            <a:off x="0" y="534988"/>
            <a:ext cx="9144000" cy="71437"/>
          </a:xfrm>
          <a:prstGeom prst="rect">
            <a:avLst/>
          </a:prstGeom>
          <a:gradFill rotWithShape="1">
            <a:gsLst>
              <a:gs pos="0">
                <a:srgbClr val="766000"/>
              </a:gs>
              <a:gs pos="100000">
                <a:srgbClr val="FFDE53"/>
              </a:gs>
            </a:gsLst>
            <a:lin ang="0" scaled="1"/>
          </a:gradFill>
          <a:ln w="3175">
            <a:solidFill>
              <a:srgbClr val="E8B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kumimoji="1" lang="ko-KR" altLang="en-US"/>
          </a:p>
        </p:txBody>
      </p:sp>
      <p:pic>
        <p:nvPicPr>
          <p:cNvPr id="1034" name="Picture 17" descr="symbolmark01"/>
          <p:cNvPicPr>
            <a:picLocks noChangeAspect="1" noChangeArrowheads="1"/>
          </p:cNvPicPr>
          <p:nvPr userDrawn="1"/>
        </p:nvPicPr>
        <p:blipFill>
          <a:blip r:embed="rId1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4725" y="0"/>
            <a:ext cx="53975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850" r:id="rId1"/>
    <p:sldLayoutId id="2147484840" r:id="rId2"/>
    <p:sldLayoutId id="2147484841" r:id="rId3"/>
    <p:sldLayoutId id="2147484842" r:id="rId4"/>
    <p:sldLayoutId id="2147484843" r:id="rId5"/>
    <p:sldLayoutId id="2147484844" r:id="rId6"/>
    <p:sldLayoutId id="2147484845" r:id="rId7"/>
    <p:sldLayoutId id="2147484846" r:id="rId8"/>
    <p:sldLayoutId id="2147484847" r:id="rId9"/>
    <p:sldLayoutId id="2147484848" r:id="rId10"/>
    <p:sldLayoutId id="2147484849" r:id="rId11"/>
    <p:sldLayoutId id="2147484851" r:id="rId12"/>
  </p:sldLayoutIdLst>
  <p:txStyles>
    <p:titleStyle>
      <a:lvl1pPr algn="ctr" rtl="0" eaLnBrk="0" fontAlgn="ctr" latinLnBrk="1" hangingPunct="0">
        <a:spcBef>
          <a:spcPct val="0"/>
        </a:spcBef>
        <a:spcAft>
          <a:spcPct val="0"/>
        </a:spcAft>
        <a:defRPr kumimoji="1" sz="3200">
          <a:solidFill>
            <a:schemeClr val="bg2"/>
          </a:solidFill>
          <a:latin typeface="+mj-lt"/>
          <a:ea typeface="+mj-ea"/>
          <a:cs typeface="+mj-cs"/>
        </a:defRPr>
      </a:lvl1pPr>
      <a:lvl2pPr algn="ctr" rtl="0" eaLnBrk="0" fontAlgn="ctr" latinLnBrk="1" hangingPunct="0">
        <a:spcBef>
          <a:spcPct val="0"/>
        </a:spcBef>
        <a:spcAft>
          <a:spcPct val="0"/>
        </a:spcAft>
        <a:defRPr kumimoji="1" sz="3200">
          <a:solidFill>
            <a:schemeClr val="bg2"/>
          </a:solidFill>
          <a:latin typeface="Microsoft Sans Serif" pitchFamily="34" charset="0"/>
          <a:ea typeface="굴림" pitchFamily="50" charset="-127"/>
        </a:defRPr>
      </a:lvl2pPr>
      <a:lvl3pPr algn="ctr" rtl="0" eaLnBrk="0" fontAlgn="ctr" latinLnBrk="1" hangingPunct="0">
        <a:spcBef>
          <a:spcPct val="0"/>
        </a:spcBef>
        <a:spcAft>
          <a:spcPct val="0"/>
        </a:spcAft>
        <a:defRPr kumimoji="1" sz="3200">
          <a:solidFill>
            <a:schemeClr val="bg2"/>
          </a:solidFill>
          <a:latin typeface="Microsoft Sans Serif" pitchFamily="34" charset="0"/>
          <a:ea typeface="굴림" pitchFamily="50" charset="-127"/>
        </a:defRPr>
      </a:lvl3pPr>
      <a:lvl4pPr algn="ctr" rtl="0" eaLnBrk="0" fontAlgn="ctr" latinLnBrk="1" hangingPunct="0">
        <a:spcBef>
          <a:spcPct val="0"/>
        </a:spcBef>
        <a:spcAft>
          <a:spcPct val="0"/>
        </a:spcAft>
        <a:defRPr kumimoji="1" sz="3200">
          <a:solidFill>
            <a:schemeClr val="bg2"/>
          </a:solidFill>
          <a:latin typeface="Microsoft Sans Serif" pitchFamily="34" charset="0"/>
          <a:ea typeface="굴림" pitchFamily="50" charset="-127"/>
        </a:defRPr>
      </a:lvl4pPr>
      <a:lvl5pPr algn="ctr" rtl="0" eaLnBrk="0" fontAlgn="ctr" latinLnBrk="1" hangingPunct="0">
        <a:spcBef>
          <a:spcPct val="0"/>
        </a:spcBef>
        <a:spcAft>
          <a:spcPct val="0"/>
        </a:spcAft>
        <a:defRPr kumimoji="1" sz="3200">
          <a:solidFill>
            <a:schemeClr val="bg2"/>
          </a:solidFill>
          <a:latin typeface="Microsoft Sans Serif" pitchFamily="34" charset="0"/>
          <a:ea typeface="굴림" pitchFamily="50" charset="-127"/>
        </a:defRPr>
      </a:lvl5pPr>
      <a:lvl6pPr marL="457200" algn="ctr" rtl="0" fontAlgn="ctr" latinLnBrk="1">
        <a:spcBef>
          <a:spcPct val="0"/>
        </a:spcBef>
        <a:spcAft>
          <a:spcPct val="0"/>
        </a:spcAft>
        <a:defRPr kumimoji="1" sz="3200">
          <a:solidFill>
            <a:schemeClr val="bg2"/>
          </a:solidFill>
          <a:latin typeface="Microsoft Sans Serif" pitchFamily="34" charset="0"/>
          <a:ea typeface="굴림" pitchFamily="50" charset="-127"/>
        </a:defRPr>
      </a:lvl6pPr>
      <a:lvl7pPr marL="914400" algn="ctr" rtl="0" fontAlgn="ctr" latinLnBrk="1">
        <a:spcBef>
          <a:spcPct val="0"/>
        </a:spcBef>
        <a:spcAft>
          <a:spcPct val="0"/>
        </a:spcAft>
        <a:defRPr kumimoji="1" sz="3200">
          <a:solidFill>
            <a:schemeClr val="bg2"/>
          </a:solidFill>
          <a:latin typeface="Microsoft Sans Serif" pitchFamily="34" charset="0"/>
          <a:ea typeface="굴림" pitchFamily="50" charset="-127"/>
        </a:defRPr>
      </a:lvl7pPr>
      <a:lvl8pPr marL="1371600" algn="ctr" rtl="0" fontAlgn="ctr" latinLnBrk="1">
        <a:spcBef>
          <a:spcPct val="0"/>
        </a:spcBef>
        <a:spcAft>
          <a:spcPct val="0"/>
        </a:spcAft>
        <a:defRPr kumimoji="1" sz="3200">
          <a:solidFill>
            <a:schemeClr val="bg2"/>
          </a:solidFill>
          <a:latin typeface="Microsoft Sans Serif" pitchFamily="34" charset="0"/>
          <a:ea typeface="굴림" pitchFamily="50" charset="-127"/>
        </a:defRPr>
      </a:lvl8pPr>
      <a:lvl9pPr marL="1828800" algn="ctr" rtl="0" fontAlgn="ctr" latinLnBrk="1">
        <a:spcBef>
          <a:spcPct val="0"/>
        </a:spcBef>
        <a:spcAft>
          <a:spcPct val="0"/>
        </a:spcAft>
        <a:defRPr kumimoji="1" sz="3200">
          <a:solidFill>
            <a:schemeClr val="bg2"/>
          </a:solidFill>
          <a:latin typeface="Microsoft Sans Serif" pitchFamily="34" charset="0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Blip>
          <a:blip r:embed="rId17"/>
        </a:buBlip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Blip>
          <a:blip r:embed="rId17"/>
        </a:buBlip>
        <a:defRPr kumimoji="1"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Blip>
          <a:blip r:embed="rId17"/>
        </a:buBlip>
        <a:defRPr kumimoji="1"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Blip>
          <a:blip r:embed="rId17"/>
        </a:buBlip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Blip>
          <a:blip r:embed="rId17"/>
        </a:buBlip>
        <a:defRPr kumimoji="1" sz="16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Blip>
          <a:blip r:embed="rId17"/>
        </a:buBlip>
        <a:defRPr kumimoji="1"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Blip>
          <a:blip r:embed="rId17"/>
        </a:buBlip>
        <a:defRPr kumimoji="1"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Blip>
          <a:blip r:embed="rId17"/>
        </a:buBlip>
        <a:defRPr kumimoji="1"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Blip>
          <a:blip r:embed="rId17"/>
        </a:buBlip>
        <a:defRPr kumimoji="1"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6.png"/><Relationship Id="rId18" Type="http://schemas.openxmlformats.org/officeDocument/2006/relationships/image" Target="../media/image41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25.png"/><Relationship Id="rId17" Type="http://schemas.openxmlformats.org/officeDocument/2006/relationships/image" Target="../media/image40.png"/><Relationship Id="rId2" Type="http://schemas.openxmlformats.org/officeDocument/2006/relationships/image" Target="../media/image27.png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26.png"/><Relationship Id="rId5" Type="http://schemas.openxmlformats.org/officeDocument/2006/relationships/image" Target="../media/image30.png"/><Relationship Id="rId15" Type="http://schemas.openxmlformats.org/officeDocument/2006/relationships/image" Target="../media/image38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25.png"/><Relationship Id="rId18" Type="http://schemas.openxmlformats.org/officeDocument/2006/relationships/image" Target="../media/image40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12" Type="http://schemas.openxmlformats.org/officeDocument/2006/relationships/image" Target="../media/image26.png"/><Relationship Id="rId17" Type="http://schemas.openxmlformats.org/officeDocument/2006/relationships/image" Target="../media/image39.png"/><Relationship Id="rId2" Type="http://schemas.openxmlformats.org/officeDocument/2006/relationships/image" Target="../media/image42.png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5" Type="http://schemas.openxmlformats.org/officeDocument/2006/relationships/image" Target="../media/image38.png"/><Relationship Id="rId10" Type="http://schemas.openxmlformats.org/officeDocument/2006/relationships/image" Target="../media/image50.png"/><Relationship Id="rId19" Type="http://schemas.openxmlformats.org/officeDocument/2006/relationships/image" Target="../media/image41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Relationship Id="rId1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31"/>
          <p:cNvSpPr>
            <a:spLocks noGrp="1" noChangeArrowheads="1"/>
          </p:cNvSpPr>
          <p:nvPr>
            <p:ph type="subTitle" idx="1"/>
          </p:nvPr>
        </p:nvSpPr>
        <p:spPr>
          <a:xfrm>
            <a:off x="251520" y="2708920"/>
            <a:ext cx="8718550" cy="1862137"/>
          </a:xfrm>
        </p:spPr>
        <p:txBody>
          <a:bodyPr/>
          <a:lstStyle/>
          <a:p>
            <a:pPr eaLnBrk="1" latinLnBrk="0" hangingPunct="1"/>
            <a:r>
              <a:rPr lang="pt-BR" altLang="zh-CN" sz="2000" b="0" dirty="0"/>
              <a:t>Jinjin Shi, Jinxiang Wang, and Fangfa Fu</a:t>
            </a:r>
          </a:p>
          <a:p>
            <a:pPr eaLnBrk="1" latinLnBrk="0" hangingPunct="1"/>
            <a:r>
              <a:rPr lang="en-US" altLang="zh-CN" sz="1600" b="0" dirty="0"/>
              <a:t>IEEE Transactions on  Intelligent Transportation Systems, Vol. 17, No. 4, April 2016 </a:t>
            </a:r>
          </a:p>
          <a:p>
            <a:pPr eaLnBrk="1" latinLnBrk="0" hangingPunct="1"/>
            <a:r>
              <a:rPr lang="en-US" altLang="zh-CN" sz="1800" b="0" dirty="0">
                <a:latin typeface="Cambria" pitchFamily="18" charset="0"/>
                <a:cs typeface="Microsoft Sans Serif" pitchFamily="34" charset="0"/>
              </a:rPr>
              <a:t>Presented by: </a:t>
            </a:r>
            <a:r>
              <a:rPr lang="en-US" altLang="ko-KR" sz="1800" b="0" dirty="0"/>
              <a:t>Yang Yu   </a:t>
            </a:r>
            <a:r>
              <a:rPr lang="en-US" altLang="zh-CN" sz="1800" b="0" dirty="0">
                <a:latin typeface="Cambria" pitchFamily="18" charset="0"/>
                <a:cs typeface="Microsoft Sans Serif" pitchFamily="34" charset="0"/>
              </a:rPr>
              <a:t>{yuyang@islab.ulsan.ac.kr}</a:t>
            </a:r>
          </a:p>
          <a:p>
            <a:pPr eaLnBrk="1" latinLnBrk="0" hangingPunct="1"/>
            <a:r>
              <a:rPr lang="en-US" altLang="zh-CN" sz="1800" b="0" dirty="0"/>
              <a:t>May</a:t>
            </a:r>
            <a:r>
              <a:rPr lang="en-US" altLang="ko-KR" sz="1800" b="0" dirty="0"/>
              <a:t>. 28, 2016</a:t>
            </a:r>
          </a:p>
        </p:txBody>
      </p:sp>
      <p:sp>
        <p:nvSpPr>
          <p:cNvPr id="3075" name="Rectangle 1032"/>
          <p:cNvSpPr>
            <a:spLocks noGrp="1" noChangeArrowheads="1"/>
          </p:cNvSpPr>
          <p:nvPr>
            <p:ph type="ctrTitle"/>
          </p:nvPr>
        </p:nvSpPr>
        <p:spPr>
          <a:xfrm>
            <a:off x="251520" y="1124744"/>
            <a:ext cx="8718550" cy="1466850"/>
          </a:xfrm>
          <a:noFill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D0D0D0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0" scaled="1"/>
                </a:gradFill>
              </a14:hiddenFill>
            </a:ext>
          </a:extLst>
        </p:spPr>
        <p:txBody>
          <a:bodyPr/>
          <a:lstStyle/>
          <a:p>
            <a:pPr latinLnBrk="0"/>
            <a:r>
              <a:rPr lang="en-US" altLang="zh-CN" sz="2800" b="0" dirty="0"/>
              <a:t>Fast and Robust Vanishing Point Detection for Unstructured Road Following </a:t>
            </a:r>
            <a:br>
              <a:rPr lang="en-US" altLang="zh-CN" sz="2800" b="0" dirty="0"/>
            </a:br>
            <a:endParaRPr lang="en-US" altLang="ko-KR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3400"/>
          </a:xfrm>
        </p:spPr>
        <p:txBody>
          <a:bodyPr/>
          <a:lstStyle/>
          <a:p>
            <a:r>
              <a:rPr lang="en-US" altLang="zh-CN" b="1" dirty="0"/>
              <a:t> Voting Scheme 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54" y="533400"/>
            <a:ext cx="9129045" cy="5867400"/>
          </a:xfrm>
        </p:spPr>
        <p:txBody>
          <a:bodyPr>
            <a:normAutofit/>
          </a:bodyPr>
          <a:lstStyle/>
          <a:p>
            <a:pPr latinLnBrk="0"/>
            <a:r>
              <a:rPr lang="en-US" altLang="zh-CN" sz="2400" dirty="0"/>
              <a:t>Texture dominant orientations, sample set                 --vote VP</a:t>
            </a:r>
          </a:p>
          <a:p>
            <a:pPr latinLnBrk="0"/>
            <a:r>
              <a:rPr lang="en-US" sz="2400" dirty="0"/>
              <a:t>Distributed uniformly, coarsely localize </a:t>
            </a:r>
            <a:r>
              <a:rPr lang="en-US" altLang="zh-CN" sz="2400" dirty="0"/>
              <a:t>VP.</a:t>
            </a:r>
          </a:p>
          <a:p>
            <a:pPr latinLnBrk="0"/>
            <a:r>
              <a:rPr lang="en-US" sz="2400" dirty="0"/>
              <a:t>Round to nearest integer value.</a:t>
            </a:r>
          </a:p>
          <a:p>
            <a:pPr latinLnBrk="0"/>
            <a:r>
              <a:rPr lang="en-US" sz="2400" dirty="0"/>
              <a:t>Reliable pixels below it to vote. Several identical copies.</a:t>
            </a:r>
          </a:p>
          <a:p>
            <a:pPr latinLnBrk="0"/>
            <a:r>
              <a:rPr lang="en-US" sz="2400" dirty="0"/>
              <a:t>Resampling--multinomial selection--bias more heavily weight.</a:t>
            </a:r>
          </a:p>
          <a:p>
            <a:pPr latinLnBrk="0"/>
            <a:r>
              <a:rPr lang="en-US" sz="2400" dirty="0"/>
              <a:t>More votes to candidates that are closer to it along its ray. </a:t>
            </a:r>
          </a:p>
          <a:p>
            <a:pPr latinLnBrk="0"/>
            <a:endParaRPr lang="en-US" sz="2400" dirty="0"/>
          </a:p>
          <a:p>
            <a:pPr latinLnBrk="0"/>
            <a:endParaRPr lang="en-US" sz="2400" dirty="0"/>
          </a:p>
          <a:p>
            <a:pPr latinLnBrk="0"/>
            <a:endParaRPr lang="en-US" sz="2400" dirty="0"/>
          </a:p>
          <a:p>
            <a:pPr latinLnBrk="0"/>
            <a:endParaRPr lang="en-US" sz="2400" dirty="0"/>
          </a:p>
          <a:p>
            <a:pPr latinLnBrk="0"/>
            <a:endParaRPr lang="en-US" sz="2400" dirty="0"/>
          </a:p>
          <a:p>
            <a:pPr latinLnBrk="0"/>
            <a:endParaRPr lang="en-US" sz="2400" dirty="0"/>
          </a:p>
          <a:p>
            <a:pPr latinLnBrk="0"/>
            <a:endParaRPr lang="en-US" sz="2400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/>
          <a:srcRect b="5502"/>
          <a:stretch/>
        </p:blipFill>
        <p:spPr>
          <a:xfrm>
            <a:off x="6228184" y="590389"/>
            <a:ext cx="1200150" cy="36004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/>
          <a:srcRect l="1" t="1" r="-268" b="-792"/>
          <a:stretch/>
        </p:blipFill>
        <p:spPr>
          <a:xfrm>
            <a:off x="611560" y="3362697"/>
            <a:ext cx="3456383" cy="273565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9992" y="3467100"/>
            <a:ext cx="3743325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0936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3400"/>
          </a:xfrm>
        </p:spPr>
        <p:txBody>
          <a:bodyPr/>
          <a:lstStyle/>
          <a:p>
            <a:r>
              <a:rPr lang="en-US" altLang="zh-CN" b="1" dirty="0"/>
              <a:t> Voting Scheme 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54" y="692696"/>
            <a:ext cx="9129045" cy="5708104"/>
          </a:xfrm>
        </p:spPr>
        <p:txBody>
          <a:bodyPr>
            <a:normAutofit/>
          </a:bodyPr>
          <a:lstStyle/>
          <a:p>
            <a:pPr latinLnBrk="0"/>
            <a:r>
              <a:rPr lang="en-US" altLang="zh-CN" sz="2400" dirty="0"/>
              <a:t>angle(</a:t>
            </a:r>
            <a:r>
              <a:rPr lang="el-GR" altLang="zh-CN" sz="2400" dirty="0"/>
              <a:t>α)</a:t>
            </a:r>
            <a:r>
              <a:rPr lang="en-US" altLang="zh-CN" sz="2400" dirty="0"/>
              <a:t>: texture dominant orientation and ray, smaller than 15◦, vanishing point candidate gains score: </a:t>
            </a:r>
          </a:p>
          <a:p>
            <a:pPr latinLnBrk="0"/>
            <a:endParaRPr lang="en-US" sz="2400" dirty="0"/>
          </a:p>
          <a:p>
            <a:pPr latinLnBrk="0"/>
            <a:r>
              <a:rPr lang="en-US" sz="2400" dirty="0"/>
              <a:t>          : </a:t>
            </a:r>
            <a:r>
              <a:rPr lang="en-US" altLang="zh-CN" sz="2400" dirty="0"/>
              <a:t>less vote to </a:t>
            </a:r>
            <a:r>
              <a:rPr lang="en-US" sz="2400" dirty="0"/>
              <a:t>horizontal texture orientations </a:t>
            </a:r>
            <a:r>
              <a:rPr lang="en-US" altLang="zh-CN" sz="2400" dirty="0"/>
              <a:t>candidates</a:t>
            </a:r>
            <a:r>
              <a:rPr lang="en-US" sz="2400" dirty="0"/>
              <a:t>. </a:t>
            </a:r>
          </a:p>
          <a:p>
            <a:pPr latinLnBrk="0"/>
            <a:r>
              <a:rPr lang="en-US" sz="2400" dirty="0"/>
              <a:t>                      more votes to </a:t>
            </a:r>
            <a:r>
              <a:rPr lang="en-US" altLang="zh-CN" sz="2400" dirty="0"/>
              <a:t>closer </a:t>
            </a:r>
            <a:r>
              <a:rPr lang="en-US" sz="2400" dirty="0"/>
              <a:t>candidates.</a:t>
            </a:r>
          </a:p>
          <a:p>
            <a:pPr latinLnBrk="0"/>
            <a:r>
              <a:rPr lang="en-US" altLang="zh-CN" sz="2400" dirty="0"/>
              <a:t>L</a:t>
            </a:r>
            <a:r>
              <a:rPr lang="en-US" sz="2400" dirty="0"/>
              <a:t>argest votes</a:t>
            </a:r>
            <a:r>
              <a:rPr lang="en-US" altLang="zh-CN" sz="2400" dirty="0"/>
              <a:t>–</a:t>
            </a:r>
            <a:r>
              <a:rPr lang="en-US" sz="2400" dirty="0"/>
              <a:t> observation</a:t>
            </a:r>
          </a:p>
          <a:p>
            <a:pPr latinLnBrk="0"/>
            <a:r>
              <a:rPr lang="en-US" altLang="zh-CN" sz="2400" dirty="0"/>
              <a:t>N</a:t>
            </a:r>
            <a:r>
              <a:rPr lang="en-US" sz="2400" dirty="0"/>
              <a:t>oise-insensitive observation model.</a:t>
            </a:r>
          </a:p>
          <a:p>
            <a:pPr latinLnBrk="0"/>
            <a:r>
              <a:rPr lang="en-US" sz="2400" dirty="0"/>
              <a:t>Tracking lost, vanishing point search range is automatically enlarged until it is reacquired.</a:t>
            </a:r>
          </a:p>
          <a:p>
            <a:pPr latinLnBrk="0"/>
            <a:endParaRPr lang="en-US" sz="2400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1553766"/>
            <a:ext cx="3962400" cy="381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1988840"/>
            <a:ext cx="676275" cy="3333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2484190"/>
            <a:ext cx="1571625" cy="28575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1960" y="2924944"/>
            <a:ext cx="247650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9981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  Experimental Results-VP localization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92696"/>
            <a:ext cx="9036496" cy="5708104"/>
          </a:xfrm>
        </p:spPr>
        <p:txBody>
          <a:bodyPr>
            <a:normAutofit/>
          </a:bodyPr>
          <a:lstStyle/>
          <a:p>
            <a:pPr latinLnBrk="0"/>
            <a:r>
              <a:rPr lang="en-US" sz="2400" dirty="0"/>
              <a:t>Extracted dominant orientations-- low conﬁdence --zero</a:t>
            </a:r>
          </a:p>
          <a:p>
            <a:pPr latinLnBrk="0"/>
            <a:r>
              <a:rPr lang="en-US" sz="2400" dirty="0"/>
              <a:t>Voting accumulator space– intensity-votes of candidates received</a:t>
            </a:r>
          </a:p>
          <a:p>
            <a:pPr latinLnBrk="0"/>
            <a:r>
              <a:rPr lang="en-US" altLang="zh-CN" sz="2400" dirty="0"/>
              <a:t>Estimated </a:t>
            </a:r>
            <a:r>
              <a:rPr lang="en-US" sz="2400" dirty="0"/>
              <a:t>distribution and location, </a:t>
            </a:r>
          </a:p>
          <a:p>
            <a:pPr lvl="1" latinLnBrk="0"/>
            <a:r>
              <a:rPr lang="en-US" sz="2000" dirty="0"/>
              <a:t>Vertical position--horizon line of road plane </a:t>
            </a:r>
          </a:p>
          <a:p>
            <a:pPr lvl="1" latinLnBrk="0"/>
            <a:r>
              <a:rPr lang="en-US" sz="2000" dirty="0"/>
              <a:t>Horizontal position --road direction.</a:t>
            </a:r>
          </a:p>
          <a:p>
            <a:pPr latinLnBrk="0"/>
            <a:endParaRPr lang="en-US" sz="24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l="52239" b="55506"/>
          <a:stretch/>
        </p:blipFill>
        <p:spPr>
          <a:xfrm>
            <a:off x="107504" y="3901144"/>
            <a:ext cx="2915816" cy="230748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/>
          <a:srcRect l="1200" t="50037" r="1631" b="5265"/>
          <a:stretch/>
        </p:blipFill>
        <p:spPr>
          <a:xfrm>
            <a:off x="3179429" y="3901144"/>
            <a:ext cx="5857067" cy="228872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/>
          <a:srcRect r="52239" b="55079"/>
          <a:stretch/>
        </p:blipFill>
        <p:spPr>
          <a:xfrm>
            <a:off x="6175290" y="1596887"/>
            <a:ext cx="2884026" cy="2304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0082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  Experimental Results-Evolution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20688"/>
            <a:ext cx="9036496" cy="5780112"/>
          </a:xfrm>
        </p:spPr>
        <p:txBody>
          <a:bodyPr>
            <a:normAutofit/>
          </a:bodyPr>
          <a:lstStyle/>
          <a:p>
            <a:pPr latinLnBrk="0"/>
            <a:r>
              <a:rPr lang="en-US" sz="2400" dirty="0"/>
              <a:t>Evolution of vanishing point candidates. week, strong texture, paved roads with noticeable, sparser lane markers 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1406526"/>
            <a:ext cx="4824536" cy="499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6678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  Experimental Results-Estimation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20688"/>
            <a:ext cx="9036496" cy="5780112"/>
          </a:xfrm>
        </p:spPr>
        <p:txBody>
          <a:bodyPr>
            <a:normAutofit/>
          </a:bodyPr>
          <a:lstStyle/>
          <a:p>
            <a:pPr latinLnBrk="0"/>
            <a:r>
              <a:rPr lang="en-US" sz="1800" dirty="0"/>
              <a:t>Cyan boxes --ground truths. </a:t>
            </a:r>
          </a:p>
          <a:p>
            <a:pPr latinLnBrk="0"/>
            <a:r>
              <a:rPr lang="en-US" sz="1800" dirty="0"/>
              <a:t>Red circles --estimated VP. </a:t>
            </a:r>
          </a:p>
          <a:p>
            <a:pPr latinLnBrk="0"/>
            <a:r>
              <a:rPr lang="en-US" sz="1800" dirty="0"/>
              <a:t>Pink triangles -- tracking enabled. 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625856"/>
            <a:ext cx="7405283" cy="5232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2326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  Experimental Results- VP fail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20688"/>
            <a:ext cx="9036496" cy="5780112"/>
          </a:xfrm>
        </p:spPr>
        <p:txBody>
          <a:bodyPr>
            <a:normAutofit/>
          </a:bodyPr>
          <a:lstStyle/>
          <a:p>
            <a:pPr latinLnBrk="0"/>
            <a:r>
              <a:rPr lang="en-US" sz="2400" dirty="0"/>
              <a:t>Fails: no-road situations, strong shadows, sun glare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1094624"/>
            <a:ext cx="5760640" cy="5731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2316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   Conclusion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54" y="908720"/>
            <a:ext cx="9129045" cy="5492080"/>
          </a:xfrm>
        </p:spPr>
        <p:txBody>
          <a:bodyPr>
            <a:normAutofit/>
          </a:bodyPr>
          <a:lstStyle/>
          <a:p>
            <a:pPr latinLnBrk="0"/>
            <a:r>
              <a:rPr lang="en-US" altLang="zh-CN" sz="2400" dirty="0"/>
              <a:t>Four Gabor ﬁlters and conﬁdence measure--dominant orientation </a:t>
            </a:r>
            <a:r>
              <a:rPr lang="en-US" sz="2400" dirty="0"/>
              <a:t>. </a:t>
            </a:r>
          </a:p>
          <a:p>
            <a:pPr latinLnBrk="0"/>
            <a:r>
              <a:rPr lang="en-US" sz="2400" dirty="0"/>
              <a:t>Local soft voting--locate.</a:t>
            </a:r>
          </a:p>
          <a:p>
            <a:pPr latinLnBrk="0"/>
            <a:r>
              <a:rPr lang="en-US" sz="2400" dirty="0"/>
              <a:t>Trace VP--reduce complexity.</a:t>
            </a:r>
          </a:p>
          <a:p>
            <a:pPr latinLnBrk="0"/>
            <a:r>
              <a:rPr lang="en-US" sz="2400" dirty="0"/>
              <a:t>Distribution of candidates—</a:t>
            </a:r>
            <a:r>
              <a:rPr lang="en-US" sz="2400" dirty="0" err="1"/>
              <a:t>peakedness</a:t>
            </a:r>
            <a:r>
              <a:rPr lang="en-US" sz="2400" dirty="0"/>
              <a:t> measure and  displacement of moving average of observations </a:t>
            </a:r>
          </a:p>
          <a:p>
            <a:pPr latinLnBrk="0"/>
            <a:r>
              <a:rPr lang="en-US" sz="2400" dirty="0"/>
              <a:t>Future work </a:t>
            </a:r>
          </a:p>
          <a:p>
            <a:pPr lvl="1" latinLnBrk="0"/>
            <a:r>
              <a:rPr lang="en-US" sz="2000" dirty="0"/>
              <a:t>Incorporate car-road geometry and </a:t>
            </a:r>
            <a:r>
              <a:rPr lang="en-US" sz="2000" dirty="0" err="1"/>
              <a:t>odometry</a:t>
            </a:r>
            <a:r>
              <a:rPr lang="en-US" sz="2000" dirty="0"/>
              <a:t> information into the particle ﬁltering</a:t>
            </a:r>
          </a:p>
          <a:p>
            <a:pPr lvl="1" latinLnBrk="0"/>
            <a:r>
              <a:rPr lang="en-US" sz="2000" dirty="0"/>
              <a:t>Use an active-pointed camera. </a:t>
            </a:r>
          </a:p>
          <a:p>
            <a:pPr lvl="2" latinLnBrk="0"/>
            <a:r>
              <a:rPr lang="en-US" sz="1600" dirty="0"/>
              <a:t>Shadow region prediction by sun altitude and azimuth calculation </a:t>
            </a:r>
          </a:p>
          <a:p>
            <a:pPr lvl="2" latinLnBrk="0"/>
            <a:r>
              <a:rPr lang="en-US" sz="1600" dirty="0"/>
              <a:t>Explicit shadow removal before the dominant orientation computation</a:t>
            </a:r>
          </a:p>
          <a:p>
            <a:pPr lvl="1" latinLnBrk="0"/>
            <a:r>
              <a:rPr lang="en-US" sz="2000" dirty="0"/>
              <a:t>Higher resolution for vanishing point voting</a:t>
            </a:r>
          </a:p>
          <a:p>
            <a:pPr marL="914400" lvl="2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9503447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for attention!</a:t>
            </a:r>
          </a:p>
        </p:txBody>
      </p:sp>
    </p:spTree>
    <p:extLst>
      <p:ext uri="{BB962C8B-B14F-4D97-AF65-F5344CB8AC3E}">
        <p14:creationId xmlns:p14="http://schemas.microsoft.com/office/powerpoint/2010/main" val="4107942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Overview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54" y="1124744"/>
            <a:ext cx="9129045" cy="5276056"/>
          </a:xfrm>
        </p:spPr>
        <p:txBody>
          <a:bodyPr>
            <a:normAutofit/>
          </a:bodyPr>
          <a:lstStyle/>
          <a:p>
            <a:pPr latinLnBrk="0"/>
            <a:r>
              <a:rPr lang="en-US" altLang="zh-CN" sz="2400" dirty="0"/>
              <a:t>Vision-based unstructured road following --task. </a:t>
            </a:r>
            <a:r>
              <a:rPr lang="en-US" sz="2400" dirty="0"/>
              <a:t> </a:t>
            </a:r>
          </a:p>
          <a:p>
            <a:pPr latinLnBrk="0"/>
            <a:r>
              <a:rPr lang="en-US" altLang="zh-CN" sz="2400" dirty="0"/>
              <a:t>I</a:t>
            </a:r>
            <a:r>
              <a:rPr lang="en-US" sz="2400" dirty="0"/>
              <a:t>mprove the vanishing point estimation with very low computational cost.</a:t>
            </a:r>
          </a:p>
          <a:p>
            <a:pPr latinLnBrk="0"/>
            <a:r>
              <a:rPr lang="en-US" sz="2400" dirty="0"/>
              <a:t>Four Gabor ﬁlters and conﬁdence measure.  -- texture orientation estimation.</a:t>
            </a:r>
          </a:p>
          <a:p>
            <a:pPr latinLnBrk="0"/>
            <a:r>
              <a:rPr lang="en-US" sz="2400" dirty="0"/>
              <a:t>Tracking--Particle ﬁlter --reduce complexity.</a:t>
            </a:r>
          </a:p>
          <a:p>
            <a:pPr lvl="1" latinLnBrk="0"/>
            <a:r>
              <a:rPr lang="en-US" sz="2000" dirty="0" err="1"/>
              <a:t>Peakedness</a:t>
            </a:r>
            <a:r>
              <a:rPr lang="en-US" sz="2000" dirty="0"/>
              <a:t> measure of vote accumulator space(VAS). </a:t>
            </a:r>
          </a:p>
          <a:p>
            <a:pPr lvl="1" latinLnBrk="0"/>
            <a:r>
              <a:rPr lang="en-US" sz="2000" dirty="0"/>
              <a:t>Displacements of moving average of observations.</a:t>
            </a:r>
          </a:p>
          <a:p>
            <a:pPr lvl="1" latinLnBrk="0"/>
            <a:r>
              <a:rPr lang="en-US" sz="2000" dirty="0"/>
              <a:t>Regulate the distribution of vanishing point candidates</a:t>
            </a:r>
          </a:p>
          <a:p>
            <a:pPr latinLnBrk="0"/>
            <a:r>
              <a:rPr lang="en-US" sz="2400" dirty="0"/>
              <a:t>A noise-insensitive observation model.</a:t>
            </a:r>
          </a:p>
          <a:p>
            <a:pPr marL="457200" lvl="1" indent="0" latinLnBrk="0">
              <a:buNone/>
            </a:pPr>
            <a:endParaRPr lang="en-US" altLang="zh-CN" sz="800" dirty="0"/>
          </a:p>
          <a:p>
            <a:pPr lvl="1" latinLnBrk="0"/>
            <a:endParaRPr lang="en-US" sz="1200" dirty="0"/>
          </a:p>
          <a:p>
            <a:pPr lvl="2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865107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3400"/>
          </a:xfrm>
        </p:spPr>
        <p:txBody>
          <a:bodyPr/>
          <a:lstStyle/>
          <a:p>
            <a:r>
              <a:rPr lang="en-US" altLang="zh-CN" b="1" dirty="0"/>
              <a:t>Vanishing Point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55" y="692696"/>
            <a:ext cx="9129045" cy="5708104"/>
          </a:xfrm>
        </p:spPr>
        <p:txBody>
          <a:bodyPr>
            <a:normAutofit/>
          </a:bodyPr>
          <a:lstStyle/>
          <a:p>
            <a:pPr latinLnBrk="0"/>
            <a:r>
              <a:rPr lang="en-US" altLang="zh-CN" sz="2400" dirty="0"/>
              <a:t>Vanishing point in straight and curved roads. Relative direction respect to path.</a:t>
            </a:r>
          </a:p>
          <a:p>
            <a:pPr lvl="1" latinLnBrk="0"/>
            <a:r>
              <a:rPr lang="en-US" altLang="zh-CN" sz="2000" dirty="0"/>
              <a:t>Steer the vehicle,</a:t>
            </a:r>
          </a:p>
          <a:p>
            <a:pPr lvl="1" latinLnBrk="0"/>
            <a:r>
              <a:rPr lang="en-US" altLang="zh-CN" sz="2000" dirty="0"/>
              <a:t>Directional constraint for drivable region segmentation, </a:t>
            </a:r>
          </a:p>
          <a:p>
            <a:pPr lvl="1" latinLnBrk="0"/>
            <a:r>
              <a:rPr lang="en-US" altLang="zh-CN" sz="2000" dirty="0"/>
              <a:t>Lane marking detection.</a:t>
            </a:r>
          </a:p>
          <a:p>
            <a:pPr latinLnBrk="0"/>
            <a:r>
              <a:rPr lang="en-US" altLang="zh-CN" sz="2400" dirty="0"/>
              <a:t>Transformed into limited space—</a:t>
            </a:r>
            <a:r>
              <a:rPr lang="en-US" altLang="zh-CN" sz="2400" dirty="0" err="1"/>
              <a:t>hough</a:t>
            </a:r>
            <a:r>
              <a:rPr lang="en-US" altLang="zh-CN" sz="2400" dirty="0"/>
              <a:t> transform.</a:t>
            </a:r>
          </a:p>
          <a:p>
            <a:pPr latinLnBrk="0"/>
            <a:r>
              <a:rPr lang="en-US" altLang="zh-CN" sz="2400" dirty="0"/>
              <a:t>Statistical estimation--edge feature point estimate straight parameters.</a:t>
            </a:r>
          </a:p>
          <a:p>
            <a:pPr lvl="1" latinLnBrk="0"/>
            <a:endParaRPr lang="en-US" altLang="zh-CN" sz="2000" dirty="0"/>
          </a:p>
          <a:p>
            <a:pPr marL="0" indent="0" latinLnBrk="0">
              <a:buNone/>
            </a:pPr>
            <a:endParaRPr lang="en-US" sz="2400" dirty="0"/>
          </a:p>
          <a:p>
            <a:pPr latinLnBrk="0"/>
            <a:endParaRPr lang="en-US" sz="2400" dirty="0"/>
          </a:p>
          <a:p>
            <a:pPr marL="0" indent="0" latinLnBrk="0">
              <a:buNone/>
            </a:pPr>
            <a:endParaRPr lang="en-US" sz="2400" dirty="0"/>
          </a:p>
          <a:p>
            <a:pPr marL="0" indent="0" latinLnBrk="0">
              <a:buNone/>
            </a:pPr>
            <a:endParaRPr lang="en-US" sz="2400" dirty="0"/>
          </a:p>
          <a:p>
            <a:pPr marL="0" indent="0" latinLnBrk="0">
              <a:buNone/>
            </a:pPr>
            <a:endParaRPr lang="en-US" sz="2400" dirty="0"/>
          </a:p>
          <a:p>
            <a:pPr latinLnBrk="0"/>
            <a:endParaRPr lang="en-US" sz="2400" dirty="0"/>
          </a:p>
          <a:p>
            <a:pPr marL="457200" lvl="1" indent="0" latinLnBrk="0">
              <a:buNone/>
            </a:pPr>
            <a:endParaRPr lang="en-US" altLang="zh-CN" sz="800" dirty="0"/>
          </a:p>
          <a:p>
            <a:pPr lvl="1" latinLnBrk="0"/>
            <a:endParaRPr lang="en-US" sz="1200" dirty="0"/>
          </a:p>
          <a:p>
            <a:pPr lvl="2"/>
            <a:endParaRPr lang="en-US" sz="1800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359" y="4005064"/>
            <a:ext cx="4680520" cy="207090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6283" y="3717032"/>
            <a:ext cx="3744416" cy="2502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626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3400"/>
          </a:xfrm>
        </p:spPr>
        <p:txBody>
          <a:bodyPr/>
          <a:lstStyle/>
          <a:p>
            <a:r>
              <a:rPr lang="en-US" altLang="zh-CN" b="1" dirty="0"/>
              <a:t>Texture and Tracking Method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54" y="620688"/>
            <a:ext cx="9129045" cy="5780112"/>
          </a:xfrm>
        </p:spPr>
        <p:txBody>
          <a:bodyPr>
            <a:normAutofit/>
          </a:bodyPr>
          <a:lstStyle/>
          <a:p>
            <a:pPr latinLnBrk="0"/>
            <a:r>
              <a:rPr lang="en-US" altLang="zh-CN" sz="2400" dirty="0"/>
              <a:t>Structured roads (highway or city roads)-- distinct features.</a:t>
            </a:r>
          </a:p>
          <a:p>
            <a:pPr latinLnBrk="0"/>
            <a:r>
              <a:rPr lang="en-US" altLang="zh-CN" sz="2400" dirty="0"/>
              <a:t>Unstructured roads (rural or desert)-- not well-paved, lack clear lane markings or boundaries.</a:t>
            </a:r>
          </a:p>
          <a:p>
            <a:pPr lvl="1" latinLnBrk="0"/>
            <a:r>
              <a:rPr lang="en-US" altLang="zh-CN" sz="2000" dirty="0"/>
              <a:t>Texture cues parallel to the road direction --edges, border lines, or ruts and tracks left by other vehicles on the road.</a:t>
            </a:r>
          </a:p>
          <a:p>
            <a:pPr lvl="1" latinLnBrk="0"/>
            <a:r>
              <a:rPr lang="en-US" altLang="zh-CN" sz="2000" dirty="0"/>
              <a:t>Use texture orientations computed with steerable ﬁlters to vote for VP.</a:t>
            </a:r>
            <a:endParaRPr lang="en-US" sz="2400" dirty="0"/>
          </a:p>
          <a:p>
            <a:pPr latinLnBrk="0"/>
            <a:r>
              <a:rPr lang="en-US" sz="2400" dirty="0"/>
              <a:t>Inﬂuence of strong edges in voting. only single image--sensitive to noise.</a:t>
            </a:r>
          </a:p>
          <a:p>
            <a:pPr lvl="1" latinLnBrk="0"/>
            <a:r>
              <a:rPr lang="en-US" sz="2000" dirty="0" err="1"/>
              <a:t>Peakedness</a:t>
            </a:r>
            <a:r>
              <a:rPr lang="en-US" sz="2000" dirty="0"/>
              <a:t> and displacement information for tracking.</a:t>
            </a:r>
          </a:p>
          <a:p>
            <a:pPr latinLnBrk="0"/>
            <a:endParaRPr lang="en-US" sz="2400" dirty="0"/>
          </a:p>
          <a:p>
            <a:pPr marL="457200" lvl="1" indent="0" latinLnBrk="0">
              <a:buNone/>
            </a:pPr>
            <a:endParaRPr lang="en-US" altLang="zh-CN" sz="800" dirty="0"/>
          </a:p>
          <a:p>
            <a:pPr lvl="1" latinLnBrk="0"/>
            <a:endParaRPr lang="en-US" sz="1200" dirty="0"/>
          </a:p>
          <a:p>
            <a:pPr lvl="2"/>
            <a:endParaRPr lang="en-US" sz="1800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4077072"/>
            <a:ext cx="6336704" cy="2180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065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3400"/>
          </a:xfrm>
        </p:spPr>
        <p:txBody>
          <a:bodyPr/>
          <a:lstStyle/>
          <a:p>
            <a:r>
              <a:rPr lang="en-US" altLang="zh-CN" b="1" dirty="0"/>
              <a:t>Texture Orientation Extraction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54" y="620688"/>
            <a:ext cx="9129045" cy="5780112"/>
          </a:xfrm>
        </p:spPr>
        <p:txBody>
          <a:bodyPr>
            <a:normAutofit/>
          </a:bodyPr>
          <a:lstStyle/>
          <a:p>
            <a:pPr latinLnBrk="0"/>
            <a:r>
              <a:rPr lang="en-US" altLang="zh-CN" sz="2400" dirty="0"/>
              <a:t>Gabor ﬁlter.</a:t>
            </a:r>
          </a:p>
          <a:p>
            <a:pPr latinLnBrk="0"/>
            <a:endParaRPr lang="en-US" altLang="zh-CN" sz="2400" dirty="0"/>
          </a:p>
          <a:p>
            <a:pPr latinLnBrk="0"/>
            <a:endParaRPr lang="en-US" altLang="zh-CN" sz="2400" dirty="0"/>
          </a:p>
          <a:p>
            <a:pPr latinLnBrk="0"/>
            <a:r>
              <a:rPr lang="en-US" altLang="zh-CN" sz="2400" dirty="0"/>
              <a:t>Convolution with Gabor ﬁlters bank.</a:t>
            </a:r>
          </a:p>
          <a:p>
            <a:pPr latinLnBrk="0"/>
            <a:r>
              <a:rPr lang="en-US" altLang="zh-CN" sz="2400" dirty="0"/>
              <a:t>Gabor energy responses. </a:t>
            </a:r>
          </a:p>
          <a:p>
            <a:pPr latinLnBrk="0"/>
            <a:r>
              <a:rPr lang="en-US" altLang="zh-CN" sz="2400" dirty="0"/>
              <a:t>Descending order</a:t>
            </a:r>
          </a:p>
          <a:p>
            <a:pPr latinLnBrk="0"/>
            <a:r>
              <a:rPr lang="en-US" altLang="zh-CN" sz="2400" dirty="0"/>
              <a:t>Conﬁdence  level</a:t>
            </a:r>
          </a:p>
          <a:p>
            <a:pPr latinLnBrk="0"/>
            <a:r>
              <a:rPr lang="en-US" altLang="zh-CN" sz="2400" dirty="0"/>
              <a:t>Lower than Tc--Discard </a:t>
            </a:r>
          </a:p>
          <a:p>
            <a:pPr latinLnBrk="0"/>
            <a:r>
              <a:rPr lang="en-US" altLang="zh-CN" sz="2400" dirty="0"/>
              <a:t>Two most dominant ﬁlter activation strengths-texture orientation </a:t>
            </a:r>
          </a:p>
          <a:p>
            <a:pPr latinLnBrk="0"/>
            <a:endParaRPr lang="en-US" sz="2400" dirty="0"/>
          </a:p>
          <a:p>
            <a:pPr marL="457200" lvl="1" indent="0" latinLnBrk="0">
              <a:buNone/>
            </a:pPr>
            <a:endParaRPr lang="en-US" altLang="zh-CN" sz="800" dirty="0"/>
          </a:p>
          <a:p>
            <a:pPr lvl="1" latinLnBrk="0"/>
            <a:endParaRPr lang="en-US" sz="1200" dirty="0"/>
          </a:p>
          <a:p>
            <a:pPr lvl="2"/>
            <a:endParaRPr lang="en-US" sz="18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483" y="994890"/>
            <a:ext cx="5105400" cy="6381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1214" y="2021248"/>
            <a:ext cx="2495550" cy="3333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7105" y="2333379"/>
            <a:ext cx="4219575" cy="5143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4233" y="3132497"/>
            <a:ext cx="4162425" cy="9144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30255" y="2890277"/>
            <a:ext cx="4181475" cy="3333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80833" y="1171103"/>
            <a:ext cx="1771650" cy="28575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95647" y="1212130"/>
            <a:ext cx="381000" cy="23812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95647" y="1565917"/>
            <a:ext cx="1085850" cy="25717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97523" y="1591765"/>
            <a:ext cx="5010150" cy="25717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24158" y="1535979"/>
            <a:ext cx="476250" cy="27622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990067" y="1559792"/>
            <a:ext cx="190500" cy="2286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13"/>
          <a:srcRect t="-10598"/>
          <a:stretch/>
        </p:blipFill>
        <p:spPr>
          <a:xfrm>
            <a:off x="3930255" y="3889066"/>
            <a:ext cx="2009775" cy="294962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9"/>
          <a:srcRect l="25257" t="2150" r="48217" b="13482"/>
          <a:stretch/>
        </p:blipFill>
        <p:spPr>
          <a:xfrm>
            <a:off x="8152664" y="1565604"/>
            <a:ext cx="288032" cy="216977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14"/>
          <a:srcRect l="8192" t="1512" r="4802" b="56147"/>
          <a:stretch/>
        </p:blipFill>
        <p:spPr>
          <a:xfrm>
            <a:off x="438578" y="4603585"/>
            <a:ext cx="4193354" cy="1028413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38578" y="5680492"/>
            <a:ext cx="2276475" cy="609600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14"/>
          <a:srcRect l="7470" t="52418" r="70463" b="38222"/>
          <a:stretch/>
        </p:blipFill>
        <p:spPr>
          <a:xfrm>
            <a:off x="4697589" y="4605186"/>
            <a:ext cx="1063525" cy="22733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14"/>
          <a:srcRect l="14668" t="72469" r="-1"/>
          <a:stretch/>
        </p:blipFill>
        <p:spPr>
          <a:xfrm>
            <a:off x="4929781" y="4940601"/>
            <a:ext cx="4112731" cy="66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476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7124" y="3869759"/>
            <a:ext cx="1688857" cy="17144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Particle Filter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81000"/>
            <a:ext cx="8991600" cy="6172200"/>
          </a:xfrm>
        </p:spPr>
        <p:txBody>
          <a:bodyPr>
            <a:normAutofit/>
          </a:bodyPr>
          <a:lstStyle/>
          <a:p>
            <a:endParaRPr lang="en-US" altLang="zh-CN" sz="2400" dirty="0"/>
          </a:p>
          <a:p>
            <a:r>
              <a:rPr lang="en-US" altLang="zh-CN" sz="2400" dirty="0"/>
              <a:t>Initial: plenty of particle --X (t), evenly distribute;</a:t>
            </a:r>
          </a:p>
          <a:p>
            <a:r>
              <a:rPr lang="en-US" altLang="zh-CN" sz="2400" dirty="0"/>
              <a:t>Prediction: state transition equation--every predictive particle;</a:t>
            </a:r>
          </a:p>
          <a:p>
            <a:r>
              <a:rPr lang="en-US" altLang="zh-CN" sz="2400" dirty="0"/>
              <a:t>Correction: evaluate--weight;</a:t>
            </a:r>
          </a:p>
          <a:p>
            <a:r>
              <a:rPr lang="en-US" altLang="zh-CN" sz="2400" dirty="0"/>
              <a:t>Resampling: filter based on weight;</a:t>
            </a:r>
          </a:p>
          <a:p>
            <a:r>
              <a:rPr lang="en-US" altLang="zh-CN" sz="2400" dirty="0"/>
              <a:t>Filtering: particles resampled--new state transition equations--predict particle, do some as step 2.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590800" y="3124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981200" y="1485105"/>
            <a:ext cx="1300480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1700643" y="5538485"/>
            <a:ext cx="1267086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477" y="3604810"/>
            <a:ext cx="3276600" cy="257447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/>
          <a:srcRect l="27567" b="-7357"/>
          <a:stretch/>
        </p:blipFill>
        <p:spPr>
          <a:xfrm>
            <a:off x="8334450" y="3850733"/>
            <a:ext cx="489846" cy="48061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6165" y="3604809"/>
            <a:ext cx="3114675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992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3400"/>
          </a:xfrm>
        </p:spPr>
        <p:txBody>
          <a:bodyPr/>
          <a:lstStyle/>
          <a:p>
            <a:r>
              <a:rPr lang="en-US" altLang="zh-CN" b="1" dirty="0"/>
              <a:t>Tracking-Particle Filtering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54" y="620688"/>
            <a:ext cx="9129045" cy="5780112"/>
          </a:xfrm>
        </p:spPr>
        <p:txBody>
          <a:bodyPr>
            <a:normAutofit/>
          </a:bodyPr>
          <a:lstStyle/>
          <a:p>
            <a:pPr latinLnBrk="0"/>
            <a:r>
              <a:rPr lang="en-US" altLang="zh-CN" sz="2400" dirty="0"/>
              <a:t>Sensitive to strong edge interference.</a:t>
            </a:r>
          </a:p>
          <a:p>
            <a:pPr lvl="1" latinLnBrk="0"/>
            <a:r>
              <a:rPr lang="en-US" altLang="zh-CN" sz="2000" dirty="0"/>
              <a:t>So track based on </a:t>
            </a:r>
            <a:r>
              <a:rPr lang="en-US" altLang="zh-CN" sz="2000" dirty="0" err="1"/>
              <a:t>peakedness</a:t>
            </a:r>
            <a:r>
              <a:rPr lang="en-US" altLang="zh-CN" sz="2000" dirty="0"/>
              <a:t> measurement and particle ﬁltering.</a:t>
            </a:r>
          </a:p>
          <a:p>
            <a:pPr latinLnBrk="0"/>
            <a:r>
              <a:rPr lang="en-US" altLang="zh-CN" sz="2400" dirty="0"/>
              <a:t>VP track--</a:t>
            </a:r>
            <a:r>
              <a:rPr lang="en-US" altLang="zh-CN" sz="2400" b="1" dirty="0"/>
              <a:t>particle ﬁltering</a:t>
            </a:r>
            <a:r>
              <a:rPr lang="en-US" altLang="zh-CN" sz="2400" dirty="0"/>
              <a:t>-- posterior density estimation</a:t>
            </a:r>
          </a:p>
          <a:p>
            <a:pPr lvl="1" latinLnBrk="0"/>
            <a:r>
              <a:rPr lang="en-US" altLang="zh-CN" sz="2000" dirty="0"/>
              <a:t>VP location--stochastic process. VP state     . Observation by voting  </a:t>
            </a:r>
          </a:p>
          <a:p>
            <a:pPr lvl="1" latinLnBrk="0"/>
            <a:r>
              <a:rPr lang="en-US" altLang="zh-CN" sz="2000" dirty="0"/>
              <a:t>Posterior distribution by weighted samples-particles</a:t>
            </a:r>
          </a:p>
          <a:p>
            <a:pPr lvl="1" latinLnBrk="0"/>
            <a:r>
              <a:rPr lang="en-US" altLang="zh-CN" sz="2000" dirty="0"/>
              <a:t>Updates particles to approximate posterior distribution</a:t>
            </a:r>
          </a:p>
          <a:p>
            <a:pPr lvl="1" latinLnBrk="0"/>
            <a:r>
              <a:rPr lang="en-US" altLang="zh-CN" sz="2000" dirty="0"/>
              <a:t>Large weight particle is drawn multiple times. </a:t>
            </a:r>
          </a:p>
          <a:p>
            <a:pPr latinLnBrk="0"/>
            <a:r>
              <a:rPr lang="en-US" sz="2400" dirty="0"/>
              <a:t>Reduce stochastic observation noise-- moving average of vanishing point observations– base VP shift slightly.</a:t>
            </a:r>
          </a:p>
          <a:p>
            <a:pPr lvl="1" latinLnBrk="0"/>
            <a:r>
              <a:rPr lang="en-US" sz="2000" dirty="0"/>
              <a:t>Observation to state     :                                        </a:t>
            </a:r>
          </a:p>
          <a:p>
            <a:pPr lvl="1" latinLnBrk="0"/>
            <a:r>
              <a:rPr lang="en-US" sz="2000" dirty="0"/>
              <a:t>     :moving average measurement noise </a:t>
            </a:r>
          </a:p>
          <a:p>
            <a:pPr lvl="1" latinLnBrk="0"/>
            <a:r>
              <a:rPr lang="en-US" sz="2000" dirty="0"/>
              <a:t>Bayes’ rule, the posterior density 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7025" y="4085978"/>
            <a:ext cx="2581275" cy="7429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5263499"/>
            <a:ext cx="3571875" cy="7239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6843" y="1947525"/>
            <a:ext cx="285750" cy="24765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44468" y="1981875"/>
            <a:ext cx="276225" cy="21907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92280" y="2710644"/>
            <a:ext cx="1123950" cy="24765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58543" y="2195175"/>
            <a:ext cx="1685925" cy="43815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3848" y="4169271"/>
            <a:ext cx="285750" cy="24765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9592" y="4592923"/>
            <a:ext cx="266700" cy="25717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20763" y="5153897"/>
            <a:ext cx="3733800" cy="96202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9592" y="5946450"/>
            <a:ext cx="1728192" cy="582128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17598" y="13228"/>
            <a:ext cx="1526401" cy="1194981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12"/>
          <a:srcRect l="27567" b="-7357"/>
          <a:stretch/>
        </p:blipFill>
        <p:spPr>
          <a:xfrm>
            <a:off x="8437657" y="1402041"/>
            <a:ext cx="489846" cy="48061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459683" y="823870"/>
            <a:ext cx="257175" cy="20955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431108" y="347227"/>
            <a:ext cx="285750" cy="24765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725502" y="726861"/>
            <a:ext cx="238125" cy="238125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208589" y="11532"/>
            <a:ext cx="361950" cy="35242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026294" y="635099"/>
            <a:ext cx="409575" cy="342900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710106" y="881020"/>
            <a:ext cx="209550" cy="1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4185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3400"/>
          </a:xfrm>
        </p:spPr>
        <p:txBody>
          <a:bodyPr/>
          <a:lstStyle/>
          <a:p>
            <a:r>
              <a:rPr lang="en-US" altLang="zh-CN" b="1" dirty="0"/>
              <a:t>Tracking-Particle Filtering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54" y="620688"/>
            <a:ext cx="9129045" cy="5780112"/>
          </a:xfrm>
        </p:spPr>
        <p:txBody>
          <a:bodyPr>
            <a:normAutofit/>
          </a:bodyPr>
          <a:lstStyle/>
          <a:p>
            <a:pPr latinLnBrk="0"/>
            <a:r>
              <a:rPr lang="en-US" altLang="zh-CN" sz="2400" dirty="0"/>
              <a:t>Measurement noise             is zero mean Gaussian white noise with variance</a:t>
            </a:r>
          </a:p>
          <a:p>
            <a:pPr latinLnBrk="0"/>
            <a:r>
              <a:rPr lang="en-US" sz="2400" dirty="0"/>
              <a:t>Measurement density</a:t>
            </a:r>
          </a:p>
          <a:p>
            <a:pPr latinLnBrk="0"/>
            <a:endParaRPr lang="en-US" sz="2400" dirty="0"/>
          </a:p>
          <a:p>
            <a:pPr latinLnBrk="0"/>
            <a:r>
              <a:rPr lang="en-US" sz="2400" dirty="0"/>
              <a:t>Resample-unweighted new particle set base importance weight</a:t>
            </a:r>
          </a:p>
          <a:p>
            <a:pPr latinLnBrk="0"/>
            <a:endParaRPr lang="en-US" sz="2400" dirty="0"/>
          </a:p>
          <a:p>
            <a:pPr latinLnBrk="0"/>
            <a:endParaRPr lang="en-US" sz="2400" dirty="0"/>
          </a:p>
          <a:p>
            <a:pPr latinLnBrk="0"/>
            <a:r>
              <a:rPr lang="en-US" sz="2400" dirty="0"/>
              <a:t>VP location estimate</a:t>
            </a:r>
          </a:p>
          <a:p>
            <a:pPr latinLnBrk="0"/>
            <a:endParaRPr lang="en-US" sz="2400" dirty="0"/>
          </a:p>
          <a:p>
            <a:pPr latinLnBrk="0"/>
            <a:r>
              <a:rPr lang="en-US" sz="2400" dirty="0"/>
              <a:t>New sample is drawn around</a:t>
            </a:r>
          </a:p>
          <a:p>
            <a:pPr latinLnBrk="0"/>
            <a:endParaRPr lang="en-US" sz="2400" dirty="0"/>
          </a:p>
          <a:p>
            <a:pPr latinLnBrk="0"/>
            <a:r>
              <a:rPr lang="en-US" sz="2400" dirty="0"/>
              <a:t>Process noise        ---control distribution of new sample.</a:t>
            </a:r>
          </a:p>
          <a:p>
            <a:pPr latinLnBrk="0"/>
            <a:r>
              <a:rPr lang="en-US" sz="2400" dirty="0"/>
              <a:t>               </a:t>
            </a:r>
            <a:r>
              <a:rPr lang="en-US" altLang="zh-CN" sz="2400" dirty="0"/>
              <a:t>pixels </a:t>
            </a:r>
            <a:r>
              <a:rPr lang="en-US" sz="2400" dirty="0"/>
              <a:t>locations to be voted.</a:t>
            </a:r>
          </a:p>
          <a:p>
            <a:pPr latinLnBrk="0"/>
            <a:endParaRPr lang="en-US" sz="1800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/>
          <a:srcRect r="20579" b="63354"/>
          <a:stretch/>
        </p:blipFill>
        <p:spPr>
          <a:xfrm>
            <a:off x="1033101" y="1827617"/>
            <a:ext cx="3184798" cy="5131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2852253"/>
            <a:ext cx="3810000" cy="69532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0130" y="3632222"/>
            <a:ext cx="1581150" cy="7239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1640" y="4949341"/>
            <a:ext cx="1619250" cy="4667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68425" y="675276"/>
            <a:ext cx="923925" cy="36195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11188" y="1145168"/>
            <a:ext cx="428625" cy="23812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2"/>
          <a:srcRect l="28731" t="46933" b="6782"/>
          <a:stretch/>
        </p:blipFill>
        <p:spPr>
          <a:xfrm>
            <a:off x="4211028" y="1777104"/>
            <a:ext cx="2857897" cy="648072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41363" y="4588426"/>
            <a:ext cx="276225" cy="25717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64853" y="5035065"/>
            <a:ext cx="1581150" cy="29527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74640" y="5511514"/>
            <a:ext cx="476250" cy="29527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7544" y="5806789"/>
            <a:ext cx="1000125" cy="43815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98072" y="3117970"/>
            <a:ext cx="2613499" cy="204604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13"/>
          <a:srcRect l="27567" b="-7357"/>
          <a:stretch/>
        </p:blipFill>
        <p:spPr>
          <a:xfrm>
            <a:off x="8535263" y="3660381"/>
            <a:ext cx="489846" cy="48061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933396" y="3717947"/>
            <a:ext cx="285750" cy="24765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135291" y="2909402"/>
            <a:ext cx="238125" cy="238125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033454" y="4565574"/>
            <a:ext cx="257175" cy="20955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608988" y="2818915"/>
            <a:ext cx="361950" cy="35242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454065" y="2806940"/>
            <a:ext cx="409575" cy="34290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289254" y="4609419"/>
            <a:ext cx="209550" cy="1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10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3400"/>
          </a:xfrm>
        </p:spPr>
        <p:txBody>
          <a:bodyPr/>
          <a:lstStyle/>
          <a:p>
            <a:r>
              <a:rPr lang="en-US" altLang="zh-CN" b="1" dirty="0"/>
              <a:t>Particle Distribution Regulation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54" y="620688"/>
            <a:ext cx="9129045" cy="5780112"/>
          </a:xfrm>
        </p:spPr>
        <p:txBody>
          <a:bodyPr>
            <a:normAutofit/>
          </a:bodyPr>
          <a:lstStyle/>
          <a:p>
            <a:pPr latinLnBrk="0"/>
            <a:r>
              <a:rPr lang="en-US" altLang="zh-CN" sz="2400" dirty="0" err="1"/>
              <a:t>Peakedness</a:t>
            </a:r>
            <a:r>
              <a:rPr lang="en-US" altLang="zh-CN" sz="2400" dirty="0"/>
              <a:t> of VAS is low or magnitude of VP displacement is large (curved road), search range increase.</a:t>
            </a:r>
          </a:p>
          <a:p>
            <a:pPr latinLnBrk="0"/>
            <a:r>
              <a:rPr lang="en-US" altLang="zh-CN" sz="2400" dirty="0"/>
              <a:t>Particle distribution  is controlled by process and measurement noise variances. ----</a:t>
            </a:r>
            <a:r>
              <a:rPr lang="en-US" altLang="zh-CN" sz="2400" dirty="0" err="1"/>
              <a:t>peakedness</a:t>
            </a:r>
            <a:r>
              <a:rPr lang="en-US" altLang="zh-CN" sz="2400" dirty="0"/>
              <a:t> measure and displacement of moving average of VP observations.</a:t>
            </a:r>
          </a:p>
          <a:p>
            <a:pPr marL="0" indent="0" latinLnBrk="0">
              <a:buNone/>
            </a:pPr>
            <a:r>
              <a:rPr lang="en-US" altLang="zh-CN" sz="1800" dirty="0"/>
              <a:t>                                                 0.91                                1.5        44   1000     10</a:t>
            </a:r>
          </a:p>
          <a:p>
            <a:pPr latinLnBrk="0"/>
            <a:endParaRPr lang="en-US" altLang="zh-CN" sz="2400" dirty="0"/>
          </a:p>
          <a:p>
            <a:pPr marL="0" indent="0" latinLnBrk="0">
              <a:buNone/>
            </a:pPr>
            <a:r>
              <a:rPr lang="en-US" altLang="zh-CN" sz="1800" dirty="0"/>
              <a:t>                                                   displacement         </a:t>
            </a:r>
            <a:r>
              <a:rPr lang="en-US" altLang="zh-CN" sz="1800" dirty="0" err="1"/>
              <a:t>peakedness</a:t>
            </a:r>
            <a:endParaRPr lang="en-US" altLang="zh-CN" sz="1800" dirty="0"/>
          </a:p>
          <a:p>
            <a:pPr latinLnBrk="0"/>
            <a:r>
              <a:rPr lang="en-US" altLang="zh-CN" sz="2400" dirty="0"/>
              <a:t>n: number of images with </a:t>
            </a:r>
            <a:r>
              <a:rPr lang="en-US" altLang="zh-CN" sz="2400" dirty="0" err="1"/>
              <a:t>peakedness</a:t>
            </a:r>
            <a:r>
              <a:rPr lang="en-US" altLang="zh-CN" sz="2400" dirty="0"/>
              <a:t> &lt;10</a:t>
            </a:r>
            <a:r>
              <a:rPr lang="en-US" altLang="zh-CN" sz="2400" baseline="30000" dirty="0"/>
              <a:t>−3</a:t>
            </a:r>
            <a:endParaRPr lang="en-US" sz="2400" baseline="30000" dirty="0"/>
          </a:p>
          <a:p>
            <a:pPr latinLnBrk="0"/>
            <a:r>
              <a:rPr lang="en-US" sz="2400" dirty="0"/>
              <a:t>Incorporate distribution information into </a:t>
            </a:r>
            <a:r>
              <a:rPr lang="en-US" sz="2400" dirty="0" err="1"/>
              <a:t>peakedness</a:t>
            </a:r>
            <a:r>
              <a:rPr lang="en-US" sz="2400" dirty="0"/>
              <a:t> measure</a:t>
            </a:r>
          </a:p>
          <a:p>
            <a:pPr latinLnBrk="0"/>
            <a:endParaRPr lang="en-US" sz="2400" dirty="0"/>
          </a:p>
          <a:p>
            <a:pPr latinLnBrk="0"/>
            <a:endParaRPr lang="en-US" sz="2400" dirty="0"/>
          </a:p>
          <a:p>
            <a:pPr latinLnBrk="0"/>
            <a:r>
              <a:rPr lang="en-US" sz="2400" dirty="0"/>
              <a:t>           &gt;T</a:t>
            </a:r>
            <a:r>
              <a:rPr lang="en-US" sz="2400" baseline="-25000" dirty="0"/>
              <a:t>U</a:t>
            </a:r>
            <a:r>
              <a:rPr lang="en-US" altLang="zh-CN" sz="2400" dirty="0"/>
              <a:t>, reliable</a:t>
            </a:r>
          </a:p>
          <a:p>
            <a:pPr latinLnBrk="0"/>
            <a:r>
              <a:rPr lang="en-US" altLang="zh-CN" sz="2400" dirty="0"/>
              <a:t>Particle weight and     great changes, tend to lose. </a:t>
            </a:r>
          </a:p>
          <a:p>
            <a:pPr latinLnBrk="0"/>
            <a:endParaRPr lang="en-US" sz="24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r="20122" b="51345"/>
          <a:stretch/>
        </p:blipFill>
        <p:spPr>
          <a:xfrm>
            <a:off x="683568" y="2898880"/>
            <a:ext cx="4032448" cy="36611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407" y="4666828"/>
            <a:ext cx="4124325" cy="6858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/>
          <a:srcRect r="87817" b="1004"/>
          <a:stretch/>
        </p:blipFill>
        <p:spPr>
          <a:xfrm>
            <a:off x="5750068" y="5097357"/>
            <a:ext cx="478117" cy="37717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/>
          <a:srcRect l="32362" t="54152" b="2042"/>
          <a:stretch/>
        </p:blipFill>
        <p:spPr>
          <a:xfrm>
            <a:off x="4579476" y="2917125"/>
            <a:ext cx="3414539" cy="32962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5"/>
          <a:srcRect r="86364" b="-6712"/>
          <a:stretch/>
        </p:blipFill>
        <p:spPr>
          <a:xfrm>
            <a:off x="3131840" y="6015828"/>
            <a:ext cx="216024" cy="29349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21107" y="4802504"/>
            <a:ext cx="476250" cy="27622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43895" y="4759032"/>
            <a:ext cx="1209675" cy="28575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43895" y="5137173"/>
            <a:ext cx="1866900" cy="21907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/>
          <a:srcRect r="83127"/>
          <a:stretch/>
        </p:blipFill>
        <p:spPr>
          <a:xfrm>
            <a:off x="533689" y="5314106"/>
            <a:ext cx="695897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161736"/>
      </p:ext>
    </p:extLst>
  </p:cSld>
  <p:clrMapOvr>
    <a:masterClrMapping/>
  </p:clrMapOvr>
</p:sld>
</file>

<file path=ppt/theme/theme1.xml><?xml version="1.0" encoding="utf-8"?>
<a:theme xmlns:a="http://schemas.openxmlformats.org/drawingml/2006/main" name="1_islab2006-Eng">
  <a:themeElements>
    <a:clrScheme name="1_islab2006-Eng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1_islab2006-Eng">
      <a:majorFont>
        <a:latin typeface="Microsoft Sans Serif"/>
        <a:ea typeface="굴림"/>
        <a:cs typeface=""/>
      </a:majorFont>
      <a:minorFont>
        <a:latin typeface="Microsoft Sans Serif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islab2006-Eng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slab2006-Eng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slab2006-Eng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slab2006-Eng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slab2006-Eng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slab2006-Eng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slab2006-Eng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47989</TotalTime>
  <Words>866</Words>
  <Application>Microsoft Office PowerPoint</Application>
  <PresentationFormat>全屏显示(4:3)</PresentationFormat>
  <Paragraphs>142</Paragraphs>
  <Slides>17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9" baseType="lpstr">
      <vt:lpstr>Gulim</vt:lpstr>
      <vt:lpstr>MS PGothic</vt:lpstr>
      <vt:lpstr>휴먼명조</vt:lpstr>
      <vt:lpstr>Arial</vt:lpstr>
      <vt:lpstr>Arial Narrow</vt:lpstr>
      <vt:lpstr>Cambria</vt:lpstr>
      <vt:lpstr>Microsoft Sans Serif</vt:lpstr>
      <vt:lpstr>Tahoma</vt:lpstr>
      <vt:lpstr>Times New Roman</vt:lpstr>
      <vt:lpstr>Wingdings</vt:lpstr>
      <vt:lpstr>1_islab2006-Eng</vt:lpstr>
      <vt:lpstr>MathType 6.0 Equation</vt:lpstr>
      <vt:lpstr>Fast and Robust Vanishing Point Detection for Unstructured Road Following  </vt:lpstr>
      <vt:lpstr>Overview</vt:lpstr>
      <vt:lpstr>Vanishing Point</vt:lpstr>
      <vt:lpstr>Texture and Tracking Method</vt:lpstr>
      <vt:lpstr>Texture Orientation Extraction</vt:lpstr>
      <vt:lpstr>Particle Filter</vt:lpstr>
      <vt:lpstr>Tracking-Particle Filtering </vt:lpstr>
      <vt:lpstr>Tracking-Particle Filtering </vt:lpstr>
      <vt:lpstr>Particle Distribution Regulation </vt:lpstr>
      <vt:lpstr> Voting Scheme  </vt:lpstr>
      <vt:lpstr> Voting Scheme  </vt:lpstr>
      <vt:lpstr>  Experimental Results-VP localization</vt:lpstr>
      <vt:lpstr>  Experimental Results-Evolution</vt:lpstr>
      <vt:lpstr>  Experimental Results-Estimation</vt:lpstr>
      <vt:lpstr>  Experimental Results- VP fail </vt:lpstr>
      <vt:lpstr>   Conclusion</vt:lpstr>
      <vt:lpstr>Thank you for attention!</vt:lpstr>
    </vt:vector>
  </TitlesOfParts>
  <Company>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Intelligent Transport System</dc:title>
  <dc:creator>Heechul_Lim</dc:creator>
  <cp:lastModifiedBy>YUYANG</cp:lastModifiedBy>
  <cp:revision>2784</cp:revision>
  <cp:lastPrinted>2014-08-08T23:35:47Z</cp:lastPrinted>
  <dcterms:created xsi:type="dcterms:W3CDTF">2007-01-05T07:41:06Z</dcterms:created>
  <dcterms:modified xsi:type="dcterms:W3CDTF">2016-05-27T23:43:33Z</dcterms:modified>
</cp:coreProperties>
</file>