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256" r:id="rId2"/>
    <p:sldId id="383" r:id="rId3"/>
    <p:sldId id="382" r:id="rId4"/>
    <p:sldId id="398" r:id="rId5"/>
    <p:sldId id="399" r:id="rId6"/>
    <p:sldId id="401" r:id="rId7"/>
    <p:sldId id="413" r:id="rId8"/>
    <p:sldId id="415" r:id="rId9"/>
    <p:sldId id="403" r:id="rId10"/>
    <p:sldId id="404" r:id="rId11"/>
    <p:sldId id="421" r:id="rId12"/>
    <p:sldId id="422" r:id="rId13"/>
    <p:sldId id="420" r:id="rId14"/>
    <p:sldId id="416" r:id="rId15"/>
    <p:sldId id="423" r:id="rId16"/>
    <p:sldId id="405" r:id="rId17"/>
    <p:sldId id="406" r:id="rId18"/>
    <p:sldId id="417" r:id="rId19"/>
    <p:sldId id="419" r:id="rId20"/>
    <p:sldId id="424" r:id="rId21"/>
    <p:sldId id="407" r:id="rId22"/>
    <p:sldId id="408" r:id="rId23"/>
    <p:sldId id="350" r:id="rId24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B13"/>
    <a:srgbClr val="0066FF"/>
    <a:srgbClr val="FF0000"/>
    <a:srgbClr val="00CC00"/>
    <a:srgbClr val="FF7C80"/>
    <a:srgbClr val="FFCF01"/>
    <a:srgbClr val="FFEA93"/>
    <a:srgbClr val="FFDE53"/>
    <a:srgbClr val="FFD52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1647" autoAdjust="0"/>
  </p:normalViewPr>
  <p:slideViewPr>
    <p:cSldViewPr>
      <p:cViewPr varScale="1">
        <p:scale>
          <a:sx n="75" d="100"/>
          <a:sy n="75" d="100"/>
        </p:scale>
        <p:origin x="58" y="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06" y="-102"/>
      </p:cViewPr>
      <p:guideLst>
        <p:guide orient="horz" pos="216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47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47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AB622C9-3031-4901-856C-DAA55472EE4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188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47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268942"/>
            <a:ext cx="7437120" cy="30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47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7EDDCA5-CA27-4D2D-B5DD-AB5444AF7B8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7605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9pPr>
          </a:lstStyle>
          <a:p>
            <a:pPr eaLnBrk="1" hangingPunct="1"/>
            <a:fld id="{3F67F69C-A434-4E7C-A02C-39C4F8A40E9B}" type="slidenum">
              <a:rPr lang="ko-KR" alt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altLang="ko-KR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5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DDCA5-CA27-4D2D-B5DD-AB5444AF7B87}" type="slidenum">
              <a:rPr lang="ko-KR" altLang="en-US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711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ymbolmark01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91038"/>
            <a:ext cx="243998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5300" y="3933825"/>
            <a:ext cx="8153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ko-KR" altLang="en-US" b="1">
              <a:latin typeface="Arial Narrow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gray">
          <a:xfrm>
            <a:off x="0" y="263683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2725" y="3860800"/>
            <a:ext cx="8718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kumimoji="1" lang="ko-KR" altLang="en-US" b="1">
              <a:latin typeface="Microsoft Sans Serif" pitchFamily="34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625" y="981075"/>
            <a:ext cx="8718550" cy="1466850"/>
          </a:xfrm>
          <a:noFill/>
        </p:spPr>
        <p:txBody>
          <a:bodyPr lIns="91440" tIns="45720" rIns="91440" bIns="45720" anchor="b" anchorCtr="0"/>
          <a:lstStyle>
            <a:lvl1pPr>
              <a:defRPr sz="3600" b="1">
                <a:ea typeface="휴먼명조" pitchFamily="2" charset="-127"/>
              </a:defRPr>
            </a:lvl1pPr>
          </a:lstStyle>
          <a:p>
            <a:r>
              <a:rPr lang="en-US" altLang="ko-KR"/>
              <a:t>Master </a:t>
            </a:r>
            <a:endParaRPr lang="ko-KR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625" y="2852738"/>
            <a:ext cx="8718550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en-US" altLang="ko-KR"/>
              <a:t>Master second subjective </a:t>
            </a:r>
            <a:endParaRPr lang="ko-KR" altLang="en-US"/>
          </a:p>
          <a:p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819400" y="5943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D4CE4EC1-7D2C-4722-B705-0159C9A71A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33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12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26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0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07848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85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177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90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5360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700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10800" rIns="18000" bIns="10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547688"/>
            <a:ext cx="86423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Master </a:t>
            </a:r>
            <a:endParaRPr lang="ko-KR" altLang="en-US" smtClean="0"/>
          </a:p>
          <a:p>
            <a:pPr lvl="1"/>
            <a:r>
              <a:rPr lang="en-US" altLang="ko-KR" smtClean="0"/>
              <a:t>Master </a:t>
            </a:r>
          </a:p>
          <a:p>
            <a:pPr lvl="2"/>
            <a:r>
              <a:rPr lang="en-US" altLang="ko-KR" smtClean="0"/>
              <a:t>Master</a:t>
            </a:r>
            <a:endParaRPr lang="ko-KR" altLang="en-US" smtClean="0"/>
          </a:p>
          <a:p>
            <a:pPr lvl="3"/>
            <a:r>
              <a:rPr lang="en-US" altLang="ko-KR" smtClean="0"/>
              <a:t>Master</a:t>
            </a:r>
            <a:endParaRPr lang="ko-KR" altLang="en-US" smtClean="0"/>
          </a:p>
          <a:p>
            <a:pPr lvl="4"/>
            <a:r>
              <a:rPr lang="en-US" altLang="ko-KR" smtClean="0"/>
              <a:t>Master</a:t>
            </a:r>
            <a:endParaRPr lang="ko-KR" altLang="en-US" smtClean="0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2954338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4CDB32C-C93B-4F6F-9B05-50719B2431A9}" type="slidenum">
              <a:rPr lang="ko-KR" altLang="en-US" sz="1400"/>
              <a:pPr algn="r"/>
              <a:t>‹#›</a:t>
            </a:fld>
            <a:endParaRPr lang="en-US" altLang="ko-KR" sz="1400"/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6804025" y="6453188"/>
            <a:ext cx="2339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1030" name="Picture 13" descr="logotype02"/>
          <p:cNvPicPr>
            <a:picLocks noChangeAspect="1" noChangeArrowheads="1"/>
          </p:cNvPicPr>
          <p:nvPr userDrawn="1"/>
        </p:nvPicPr>
        <p:blipFill>
          <a:blip r:embed="rId13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6694" r="7889" b="26613"/>
          <a:stretch>
            <a:fillRect/>
          </a:stretch>
        </p:blipFill>
        <p:spPr bwMode="auto">
          <a:xfrm>
            <a:off x="611188" y="6597650"/>
            <a:ext cx="23050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logo"/>
          <p:cNvPicPr>
            <a:picLocks noChangeAspect="1" noChangeArrowheads="1"/>
          </p:cNvPicPr>
          <p:nvPr userDrawn="1"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34925" y="6453188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4"/>
          <p:cNvSpPr>
            <a:spLocks noChangeArrowheads="1"/>
          </p:cNvSpPr>
          <p:nvPr/>
        </p:nvSpPr>
        <p:spPr bwMode="gray">
          <a:xfrm>
            <a:off x="0" y="6351588"/>
            <a:ext cx="9144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gray">
          <a:xfrm>
            <a:off x="0" y="53498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pic>
        <p:nvPicPr>
          <p:cNvPr id="1034" name="Picture 17" descr="symbolmark01"/>
          <p:cNvPicPr>
            <a:picLocks noChangeAspect="1" noChangeArrowheads="1"/>
          </p:cNvPicPr>
          <p:nvPr userDrawn="1"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0"/>
            <a:ext cx="539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</p:sldLayoutIdLst>
  <p:txStyles>
    <p:titleStyle>
      <a:lvl1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2pPr>
      <a:lvl3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3pPr>
      <a:lvl4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4pPr>
      <a:lvl5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5pPr>
      <a:lvl6pPr marL="4572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6pPr>
      <a:lvl7pPr marL="9144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7pPr>
      <a:lvl8pPr marL="13716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8pPr>
      <a:lvl9pPr marL="18288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Blip>
          <a:blip r:embed="rId16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6"/>
        </a:buBlip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6"/>
        </a:buBlip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6"/>
        </a:buBlip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6"/>
        </a:buBlip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6"/>
        </a:buBlip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708920"/>
            <a:ext cx="8718550" cy="1862137"/>
          </a:xfrm>
        </p:spPr>
        <p:txBody>
          <a:bodyPr/>
          <a:lstStyle/>
          <a:p>
            <a:pPr eaLnBrk="1" latinLnBrk="0" hangingPunct="1"/>
            <a:r>
              <a:rPr lang="en-US" altLang="zh-CN" sz="2000" b="0" dirty="0" err="1"/>
              <a:t>Haiyan</a:t>
            </a:r>
            <a:r>
              <a:rPr lang="en-US" altLang="zh-CN" sz="2000" b="0" dirty="0"/>
              <a:t> Guan, Jonathan Li, </a:t>
            </a:r>
            <a:r>
              <a:rPr lang="en-US" altLang="zh-CN" sz="2000" b="0" dirty="0" err="1" smtClean="0"/>
              <a:t>Yongtao</a:t>
            </a:r>
            <a:r>
              <a:rPr lang="en-US" altLang="zh-CN" sz="2000" b="0" dirty="0" smtClean="0"/>
              <a:t> </a:t>
            </a:r>
            <a:r>
              <a:rPr lang="en-US" altLang="zh-CN" sz="2000" b="0" dirty="0"/>
              <a:t>Yu, Michael Chapman, and Cheng </a:t>
            </a:r>
            <a:r>
              <a:rPr lang="en-US" altLang="zh-CN" sz="2000" b="0" dirty="0" smtClean="0"/>
              <a:t>Wang</a:t>
            </a:r>
          </a:p>
          <a:p>
            <a:pPr eaLnBrk="1" latinLnBrk="0" hangingPunct="1"/>
            <a:r>
              <a:rPr lang="en-US" altLang="zh-CN" sz="1600" b="0" dirty="0"/>
              <a:t>IEEE Transactions on Intelligent Transportation Systems, Vol. </a:t>
            </a:r>
            <a:r>
              <a:rPr lang="en-US" altLang="zh-CN" sz="1600" b="0" dirty="0" smtClean="0"/>
              <a:t>16, </a:t>
            </a:r>
            <a:r>
              <a:rPr lang="en-US" altLang="zh-CN" sz="1600" b="0" dirty="0"/>
              <a:t>No. 1, </a:t>
            </a:r>
            <a:r>
              <a:rPr lang="en-US" altLang="zh-CN" sz="1600" b="0" dirty="0" smtClean="0"/>
              <a:t>pp.194-205,</a:t>
            </a:r>
            <a:endParaRPr lang="en-US" altLang="zh-CN" sz="1600" b="0" dirty="0"/>
          </a:p>
          <a:p>
            <a:pPr eaLnBrk="1" latinLnBrk="0" hangingPunct="1"/>
            <a:r>
              <a:rPr lang="en-US" altLang="zh-CN" sz="1600" b="0" dirty="0"/>
              <a:t>February </a:t>
            </a:r>
            <a:r>
              <a:rPr lang="en-US" altLang="zh-CN" sz="1600" b="0" dirty="0" smtClean="0"/>
              <a:t>2015</a:t>
            </a:r>
          </a:p>
          <a:p>
            <a:pPr eaLnBrk="1" latinLnBrk="0" hangingPunct="1"/>
            <a:r>
              <a:rPr lang="en-US" altLang="zh-CN" sz="1800" b="0" dirty="0" smtClean="0">
                <a:latin typeface="Cambria" pitchFamily="18" charset="0"/>
                <a:cs typeface="Microsoft Sans Serif" pitchFamily="34" charset="0"/>
              </a:rPr>
              <a:t>Presented by: </a:t>
            </a:r>
            <a:r>
              <a:rPr lang="en-US" altLang="ko-KR" sz="1800" b="0" dirty="0" smtClean="0"/>
              <a:t>Yang Yu   </a:t>
            </a:r>
            <a:r>
              <a:rPr lang="en-US" altLang="zh-CN" sz="1800" b="0" dirty="0" smtClean="0">
                <a:latin typeface="Cambria" pitchFamily="18" charset="0"/>
                <a:cs typeface="Microsoft Sans Serif" pitchFamily="34" charset="0"/>
              </a:rPr>
              <a:t>{yuyang@islab.ulsan.ac.kr</a:t>
            </a:r>
            <a:r>
              <a:rPr lang="en-US" altLang="zh-CN" sz="1800" b="0" dirty="0">
                <a:latin typeface="Cambria" pitchFamily="18" charset="0"/>
                <a:cs typeface="Microsoft Sans Serif" pitchFamily="34" charset="0"/>
              </a:rPr>
              <a:t>}</a:t>
            </a:r>
          </a:p>
          <a:p>
            <a:pPr eaLnBrk="1" latinLnBrk="0" hangingPunct="1"/>
            <a:r>
              <a:rPr lang="en-US" altLang="zh-CN" sz="1800" b="0" dirty="0" smtClean="0"/>
              <a:t>Apr</a:t>
            </a:r>
            <a:r>
              <a:rPr lang="en-US" altLang="ko-KR" sz="1800" b="0" dirty="0" smtClean="0"/>
              <a:t>. 4, 2015</a:t>
            </a:r>
          </a:p>
        </p:txBody>
      </p:sp>
      <p:sp>
        <p:nvSpPr>
          <p:cNvPr id="3075" name="Rectangle 1032"/>
          <p:cNvSpPr>
            <a:spLocks noGrp="1" noChangeArrowheads="1"/>
          </p:cNvSpPr>
          <p:nvPr>
            <p:ph type="ctrTitle"/>
          </p:nvPr>
        </p:nvSpPr>
        <p:spPr>
          <a:xfrm>
            <a:off x="251520" y="1124744"/>
            <a:ext cx="8718550" cy="146685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0D0D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latinLnBrk="0"/>
            <a:r>
              <a:rPr lang="en-US" altLang="zh-CN" sz="2800" b="0" dirty="0"/>
              <a:t>Automated Road Information Extraction</a:t>
            </a:r>
            <a:br>
              <a:rPr lang="en-US" altLang="zh-CN" sz="2800" b="0" dirty="0"/>
            </a:br>
            <a:r>
              <a:rPr lang="en-US" altLang="zh-CN" sz="2800" b="0" dirty="0"/>
              <a:t>From Mobile Laser </a:t>
            </a:r>
            <a:r>
              <a:rPr lang="en-US" altLang="zh-CN" sz="2800" b="0" dirty="0" smtClean="0"/>
              <a:t>Scanning</a:t>
            </a:r>
            <a:endParaRPr lang="en-US" altLang="ko-K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Road Surface Extraction Result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92696"/>
            <a:ext cx="8976645" cy="5708104"/>
          </a:xfrm>
        </p:spPr>
        <p:txBody>
          <a:bodyPr>
            <a:normAutofit fontScale="92500" lnSpcReduction="10000"/>
          </a:bodyPr>
          <a:lstStyle/>
          <a:p>
            <a:pPr lvl="1" latinLnBrk="0"/>
            <a:r>
              <a:rPr lang="en-US" altLang="zh-CN" sz="2800" dirty="0" smtClean="0"/>
              <a:t>This </a:t>
            </a:r>
            <a:r>
              <a:rPr lang="en-US" altLang="zh-CN" sz="2800" dirty="0" smtClean="0"/>
              <a:t>algorithm </a:t>
            </a:r>
            <a:r>
              <a:rPr lang="en-US" altLang="zh-CN" sz="2800" dirty="0"/>
              <a:t>is able to handle roads with </a:t>
            </a:r>
            <a:r>
              <a:rPr lang="en-US" altLang="zh-CN" sz="2800" dirty="0" smtClean="0"/>
              <a:t>curvatures.</a:t>
            </a:r>
            <a:endParaRPr lang="en-US" altLang="zh-CN" sz="2800" dirty="0" smtClean="0"/>
          </a:p>
          <a:p>
            <a:pPr lvl="1" latinLnBrk="0"/>
            <a:endParaRPr lang="en-US" altLang="zh-CN" sz="2800" dirty="0"/>
          </a:p>
          <a:p>
            <a:pPr lvl="1" latinLnBrk="0"/>
            <a:endParaRPr lang="en-US" altLang="zh-CN" sz="2800" dirty="0" smtClean="0"/>
          </a:p>
          <a:p>
            <a:pPr lvl="1" latinLnBrk="0"/>
            <a:endParaRPr lang="en-US" altLang="zh-CN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marL="457200" lvl="1" indent="0" latinLnBrk="0">
              <a:buNone/>
            </a:pPr>
            <a:r>
              <a:rPr lang="en-US" altLang="zh-CN" dirty="0" smtClean="0"/>
              <a:t>      </a:t>
            </a:r>
            <a:r>
              <a:rPr lang="en-US" altLang="zh-CN" sz="2600" dirty="0" smtClean="0"/>
              <a:t>(Left</a:t>
            </a:r>
            <a:r>
              <a:rPr lang="en-US" altLang="zh-CN" sz="2600" dirty="0"/>
              <a:t>) </a:t>
            </a:r>
            <a:r>
              <a:rPr lang="en-US" altLang="zh-CN" sz="2600" dirty="0" smtClean="0"/>
              <a:t>Raw </a:t>
            </a:r>
            <a:r>
              <a:rPr lang="en-US" altLang="zh-CN" sz="2600" dirty="0"/>
              <a:t>MLS </a:t>
            </a:r>
            <a:r>
              <a:rPr lang="en-US" altLang="zh-CN" sz="2600" dirty="0" smtClean="0"/>
              <a:t>data, (</a:t>
            </a:r>
            <a:r>
              <a:rPr lang="en-US" altLang="zh-CN" sz="2600" dirty="0" smtClean="0"/>
              <a:t>right)extracted </a:t>
            </a:r>
            <a:r>
              <a:rPr lang="en-US" altLang="zh-CN" sz="2600" dirty="0"/>
              <a:t>road surfaces</a:t>
            </a:r>
            <a:endParaRPr lang="en-US" sz="2600" dirty="0" smtClean="0"/>
          </a:p>
          <a:p>
            <a:pPr lvl="2"/>
            <a:endParaRPr 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4520" t="12800" r="6400" b="8237"/>
          <a:stretch/>
        </p:blipFill>
        <p:spPr>
          <a:xfrm>
            <a:off x="323528" y="1124744"/>
            <a:ext cx="8546674" cy="48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Road Surface Extraction Result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92696"/>
            <a:ext cx="8976645" cy="5708104"/>
          </a:xfrm>
        </p:spPr>
        <p:txBody>
          <a:bodyPr>
            <a:normAutofit fontScale="77500" lnSpcReduction="20000"/>
          </a:bodyPr>
          <a:lstStyle/>
          <a:p>
            <a:pPr lvl="1" latinLnBrk="0"/>
            <a:r>
              <a:rPr lang="en-US" altLang="zh-CN" sz="3100" dirty="0" smtClean="0"/>
              <a:t>The </a:t>
            </a:r>
            <a:r>
              <a:rPr lang="en-US" altLang="zh-CN" sz="3100" dirty="0"/>
              <a:t>central line represents the median value, whereas its </a:t>
            </a:r>
            <a:r>
              <a:rPr lang="en-US" altLang="zh-CN" sz="3100" dirty="0" smtClean="0"/>
              <a:t>lower and upper edges represent the 25% and 75% percentiles. The minimum </a:t>
            </a:r>
            <a:r>
              <a:rPr lang="en-US" altLang="zh-CN" sz="3100" dirty="0"/>
              <a:t>and maximum values are represented by the </a:t>
            </a:r>
            <a:r>
              <a:rPr lang="en-US" altLang="zh-CN" sz="3100" dirty="0" smtClean="0"/>
              <a:t>lower and </a:t>
            </a:r>
            <a:r>
              <a:rPr lang="en-US" altLang="zh-CN" sz="3100" dirty="0"/>
              <a:t>upper adjacent </a:t>
            </a:r>
            <a:r>
              <a:rPr lang="en-US" altLang="zh-CN" sz="3100" dirty="0" smtClean="0"/>
              <a:t>values.</a:t>
            </a:r>
            <a:endParaRPr lang="en-US" altLang="zh-CN" sz="3100" dirty="0" smtClean="0"/>
          </a:p>
          <a:p>
            <a:pPr lvl="1" latinLnBrk="0"/>
            <a:endParaRPr lang="en-US" altLang="zh-CN" sz="2800" dirty="0"/>
          </a:p>
          <a:p>
            <a:pPr lvl="1" latinLnBrk="0"/>
            <a:endParaRPr lang="en-US" altLang="zh-CN" sz="2800" dirty="0" smtClean="0"/>
          </a:p>
          <a:p>
            <a:pPr lvl="1" latinLnBrk="0"/>
            <a:endParaRPr lang="en-US" altLang="zh-CN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marL="457200" lvl="1" indent="0" latinLnBrk="0">
              <a:buNone/>
            </a:pPr>
            <a:r>
              <a:rPr lang="en-US" altLang="zh-CN" dirty="0" smtClean="0"/>
              <a:t>      </a:t>
            </a:r>
            <a:r>
              <a:rPr lang="en-US" altLang="zh-CN" sz="2600" dirty="0"/>
              <a:t>Box plot for the accuracy of the extracted road edges</a:t>
            </a:r>
            <a:endParaRPr lang="en-US" sz="2600" dirty="0" smtClean="0"/>
          </a:p>
          <a:p>
            <a:pPr lvl="2"/>
            <a:endParaRPr 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60848"/>
            <a:ext cx="5131856" cy="33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GRF </a:t>
            </a:r>
            <a:r>
              <a:rPr lang="en-US" altLang="ko-KR" b="1" dirty="0"/>
              <a:t>Image </a:t>
            </a:r>
            <a:r>
              <a:rPr lang="en-US" altLang="ko-KR" b="1" dirty="0" smtClean="0"/>
              <a:t>Generation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5" y="980728"/>
            <a:ext cx="8949534" cy="542007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The MLS data indicate that road markings painted on </a:t>
            </a:r>
            <a:r>
              <a:rPr lang="en-US" altLang="zh-CN" sz="2400" dirty="0" smtClean="0"/>
              <a:t>road surfaces </a:t>
            </a:r>
            <a:r>
              <a:rPr lang="en-US" altLang="zh-CN" sz="2400" dirty="0"/>
              <a:t>are highly </a:t>
            </a:r>
            <a:r>
              <a:rPr lang="en-US" altLang="zh-CN" sz="2400" dirty="0" err="1"/>
              <a:t>retroreflective</a:t>
            </a:r>
            <a:r>
              <a:rPr lang="en-US" altLang="zh-CN" sz="2400" dirty="0"/>
              <a:t>; thus, high reflectance in </a:t>
            </a:r>
            <a:r>
              <a:rPr lang="en-US" altLang="zh-CN" sz="2400" dirty="0" smtClean="0"/>
              <a:t>the form </a:t>
            </a:r>
            <a:r>
              <a:rPr lang="en-US" altLang="zh-CN" sz="2400" dirty="0"/>
              <a:t>of intensity has been widely used to extract road markings. </a:t>
            </a:r>
            <a:endParaRPr lang="en-US" altLang="zh-CN" sz="2400" dirty="0" smtClean="0"/>
          </a:p>
          <a:p>
            <a:pPr latinLnBrk="0"/>
            <a:r>
              <a:rPr lang="en-US" altLang="zh-CN" sz="2400" dirty="0"/>
              <a:t>GRF image generation, which locally and globally interpolates the extracted road surface points into a GRF image based on elevation and intensity data via an extended inverse distance weighted method.</a:t>
            </a:r>
          </a:p>
          <a:p>
            <a:endParaRPr lang="en-US" dirty="0" smtClean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354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Point-density-dependent </a:t>
            </a:r>
            <a:r>
              <a:rPr lang="en-US" altLang="ko-KR" b="1" dirty="0" err="1" smtClean="0"/>
              <a:t>Thresholding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5" y="1052736"/>
            <a:ext cx="8949534" cy="5348064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 smtClean="0"/>
              <a:t>Within </a:t>
            </a:r>
            <a:r>
              <a:rPr lang="en-US" altLang="zh-CN" sz="2400" dirty="0"/>
              <a:t>different ranges of the scanning distances, local optimal segmentation thresholds are adaptively estimated</a:t>
            </a:r>
            <a:r>
              <a:rPr lang="en-US" altLang="zh-CN" sz="2400" dirty="0" smtClean="0"/>
              <a:t>.</a:t>
            </a:r>
            <a:endParaRPr lang="en-US" altLang="zh-CN" sz="2400" dirty="0"/>
          </a:p>
          <a:p>
            <a:pPr latinLnBrk="0"/>
            <a:r>
              <a:rPr lang="en-US" altLang="zh-CN" sz="2400" dirty="0" smtClean="0"/>
              <a:t>I</a:t>
            </a:r>
            <a:r>
              <a:rPr lang="en-US" altLang="zh-CN" sz="2400" dirty="0" smtClean="0"/>
              <a:t>ntensity </a:t>
            </a:r>
            <a:r>
              <a:rPr lang="en-US" altLang="zh-CN" sz="2400" dirty="0"/>
              <a:t>values gradually fade from the scanning </a:t>
            </a:r>
            <a:r>
              <a:rPr lang="en-US" altLang="zh-CN" sz="2400" dirty="0" smtClean="0"/>
              <a:t>center to </a:t>
            </a:r>
            <a:r>
              <a:rPr lang="en-US" altLang="zh-CN" sz="2400" dirty="0"/>
              <a:t>its two </a:t>
            </a:r>
            <a:r>
              <a:rPr lang="en-US" altLang="zh-CN" sz="2400" dirty="0" smtClean="0"/>
              <a:t>sides, it depend on:</a:t>
            </a:r>
            <a:endParaRPr lang="en-US" altLang="zh-CN" sz="2400" dirty="0"/>
          </a:p>
          <a:p>
            <a:pPr lvl="1" latinLnBrk="0"/>
            <a:r>
              <a:rPr lang="en-US" altLang="zh-CN" dirty="0"/>
              <a:t>1) the scanning range from the laser sensor to the target; </a:t>
            </a:r>
            <a:endParaRPr lang="en-US" altLang="zh-CN" dirty="0" smtClean="0"/>
          </a:p>
          <a:p>
            <a:pPr lvl="1" latinLnBrk="0"/>
            <a:r>
              <a:rPr lang="en-US" altLang="zh-CN" dirty="0" smtClean="0"/>
              <a:t>2</a:t>
            </a:r>
            <a:r>
              <a:rPr lang="en-US" altLang="zh-CN" dirty="0"/>
              <a:t>) </a:t>
            </a:r>
            <a:r>
              <a:rPr lang="en-US" altLang="zh-CN" dirty="0" smtClean="0"/>
              <a:t>the incidence </a:t>
            </a:r>
            <a:r>
              <a:rPr lang="en-US" altLang="zh-CN" dirty="0"/>
              <a:t>angle of the laser beam; </a:t>
            </a:r>
            <a:endParaRPr lang="en-US" altLang="zh-CN" dirty="0" smtClean="0"/>
          </a:p>
          <a:p>
            <a:pPr lvl="1" latinLnBrk="0"/>
            <a:r>
              <a:rPr lang="en-US" altLang="zh-CN" dirty="0" smtClean="0"/>
              <a:t>3</a:t>
            </a:r>
            <a:r>
              <a:rPr lang="en-US" altLang="zh-CN" dirty="0"/>
              <a:t>) material properties </a:t>
            </a:r>
            <a:r>
              <a:rPr lang="en-US" altLang="zh-CN" dirty="0" smtClean="0"/>
              <a:t>of the </a:t>
            </a:r>
            <a:r>
              <a:rPr lang="en-US" altLang="zh-CN" dirty="0"/>
              <a:t>target</a:t>
            </a:r>
            <a:r>
              <a:rPr lang="en-US" altLang="zh-CN" dirty="0" smtClean="0"/>
              <a:t>.</a:t>
            </a:r>
          </a:p>
          <a:p>
            <a:pPr latinLnBrk="0"/>
            <a:r>
              <a:rPr lang="en-US" altLang="zh-CN" sz="2400" dirty="0" smtClean="0"/>
              <a:t>Point </a:t>
            </a:r>
            <a:r>
              <a:rPr lang="en-US" altLang="zh-CN" sz="2400" dirty="0"/>
              <a:t>density approximates Gaussian normal distribution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2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Morphological </a:t>
            </a:r>
            <a:r>
              <a:rPr lang="en-US" altLang="ko-KR" b="1" dirty="0" smtClean="0"/>
              <a:t>Operations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5" y="764704"/>
            <a:ext cx="8949534" cy="5636096"/>
          </a:xfrm>
        </p:spPr>
        <p:txBody>
          <a:bodyPr>
            <a:normAutofit/>
          </a:bodyPr>
          <a:lstStyle/>
          <a:p>
            <a:pPr latinLnBrk="0"/>
            <a:endParaRPr lang="en-US" altLang="zh-CN" sz="2400" dirty="0" smtClean="0"/>
          </a:p>
          <a:p>
            <a:pPr latinLnBrk="0"/>
            <a:r>
              <a:rPr lang="en-US" altLang="zh-CN" sz="2400" dirty="0" smtClean="0"/>
              <a:t>It refines </a:t>
            </a:r>
            <a:r>
              <a:rPr lang="en-US" altLang="zh-CN" sz="2400" dirty="0"/>
              <a:t>the </a:t>
            </a:r>
            <a:r>
              <a:rPr lang="en-US" altLang="zh-CN" sz="2400" dirty="0" smtClean="0"/>
              <a:t>extracted road </a:t>
            </a:r>
            <a:r>
              <a:rPr lang="en-US" altLang="zh-CN" sz="2400" dirty="0"/>
              <a:t>markings by removing noise and filling out </a:t>
            </a:r>
            <a:r>
              <a:rPr lang="en-US" altLang="zh-CN" sz="2400" dirty="0" smtClean="0"/>
              <a:t>holes.</a:t>
            </a:r>
            <a:endParaRPr lang="en-US" altLang="zh-CN" sz="2400" dirty="0"/>
          </a:p>
          <a:p>
            <a:pPr latinLnBrk="0"/>
            <a:r>
              <a:rPr lang="en-US" altLang="zh-CN" sz="2400" dirty="0" smtClean="0"/>
              <a:t>A </a:t>
            </a:r>
            <a:r>
              <a:rPr lang="en-US" altLang="zh-CN" sz="2400" dirty="0" smtClean="0"/>
              <a:t>horizontally </a:t>
            </a:r>
            <a:r>
              <a:rPr lang="en-US" altLang="zh-CN" sz="2400" dirty="0"/>
              <a:t>linear shaped structuring element is used </a:t>
            </a:r>
            <a:r>
              <a:rPr lang="en-US" altLang="zh-CN" sz="2400" dirty="0" smtClean="0"/>
              <a:t>to dilate </a:t>
            </a:r>
            <a:r>
              <a:rPr lang="en-US" altLang="zh-CN" sz="2400" dirty="0"/>
              <a:t>and erode the extracted road markings</a:t>
            </a:r>
            <a:r>
              <a:rPr lang="en-US" altLang="zh-CN" sz="2400" dirty="0" smtClean="0"/>
              <a:t>.</a:t>
            </a:r>
          </a:p>
          <a:p>
            <a:pPr latinLnBrk="0"/>
            <a:r>
              <a:rPr lang="en-US" altLang="zh-CN" sz="2400" dirty="0"/>
              <a:t>The </a:t>
            </a:r>
            <a:r>
              <a:rPr lang="en-US" altLang="zh-CN" sz="2400" dirty="0" smtClean="0"/>
              <a:t>linear structure </a:t>
            </a:r>
            <a:r>
              <a:rPr lang="en-US" altLang="zh-CN" sz="2400" dirty="0"/>
              <a:t>with length l and direction θ is denoted </a:t>
            </a:r>
            <a:r>
              <a:rPr lang="en-US" altLang="zh-CN" sz="2400" dirty="0" smtClean="0"/>
              <a:t>by K</a:t>
            </a:r>
            <a:r>
              <a:rPr lang="en-US" altLang="zh-CN" sz="1800" dirty="0" smtClean="0"/>
              <a:t>line </a:t>
            </a:r>
            <a:r>
              <a:rPr lang="en-US" altLang="zh-CN" sz="1800" dirty="0"/>
              <a:t>θ</a:t>
            </a:r>
            <a:r>
              <a:rPr lang="en-US" altLang="zh-CN" sz="2400" dirty="0"/>
              <a:t>(l). The direction θ is determined by </a:t>
            </a:r>
            <a:r>
              <a:rPr lang="en-US" altLang="zh-CN" sz="2400" dirty="0" smtClean="0"/>
              <a:t>trajectory data</a:t>
            </a:r>
            <a:r>
              <a:rPr lang="en-US" altLang="zh-CN" sz="2400" dirty="0"/>
              <a:t>. The length l = 3 pixels is selected for </a:t>
            </a:r>
            <a:r>
              <a:rPr lang="en-US" altLang="zh-CN" sz="2400" dirty="0" smtClean="0"/>
              <a:t>convoluting road </a:t>
            </a:r>
            <a:r>
              <a:rPr lang="en-US" altLang="zh-CN" sz="2400" dirty="0"/>
              <a:t>markings.</a:t>
            </a:r>
            <a:endParaRPr lang="en-US" altLang="zh-CN" sz="2400" dirty="0"/>
          </a:p>
          <a:p>
            <a:pPr latinLnBrk="0"/>
            <a:endParaRPr lang="en-US" altLang="zh-CN" dirty="0" smtClean="0"/>
          </a:p>
          <a:p>
            <a:pPr latinLnBrk="0"/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028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Quantitative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5" y="476672"/>
            <a:ext cx="8949534" cy="5924128"/>
          </a:xfrm>
        </p:spPr>
        <p:txBody>
          <a:bodyPr>
            <a:normAutofit/>
          </a:bodyPr>
          <a:lstStyle/>
          <a:p>
            <a:pPr marL="0" indent="0" latinLnBrk="0">
              <a:buNone/>
            </a:pPr>
            <a:endParaRPr lang="en-US" altLang="zh-CN" sz="2400" dirty="0" smtClean="0"/>
          </a:p>
          <a:p>
            <a:pPr latinLnBrk="0"/>
            <a:r>
              <a:rPr lang="en-US" altLang="zh-CN" sz="2400" dirty="0" smtClean="0"/>
              <a:t>Completeness. </a:t>
            </a:r>
            <a:r>
              <a:rPr lang="en-US" altLang="zh-CN" sz="2400" dirty="0" err="1"/>
              <a:t>cpt</a:t>
            </a:r>
            <a:r>
              <a:rPr lang="en-US" altLang="zh-CN" sz="2400" dirty="0"/>
              <a:t> = </a:t>
            </a:r>
            <a:r>
              <a:rPr lang="en-US" altLang="zh-CN" sz="2400" i="1" dirty="0" err="1" smtClean="0"/>
              <a:t>Cp</a:t>
            </a:r>
            <a:r>
              <a:rPr lang="en-US" altLang="zh-CN" sz="2400" i="1" dirty="0" smtClean="0"/>
              <a:t>/Rf</a:t>
            </a:r>
            <a:r>
              <a:rPr lang="en-US" altLang="zh-CN" sz="2400" dirty="0" smtClean="0"/>
              <a:t>. </a:t>
            </a:r>
          </a:p>
          <a:p>
            <a:pPr latinLnBrk="0"/>
            <a:r>
              <a:rPr lang="en-US" altLang="zh-CN" sz="2400" dirty="0" smtClean="0"/>
              <a:t>Correctness. </a:t>
            </a:r>
            <a:r>
              <a:rPr lang="en-US" altLang="zh-CN" sz="2400" dirty="0" err="1"/>
              <a:t>crt</a:t>
            </a:r>
            <a:r>
              <a:rPr lang="en-US" altLang="zh-CN" sz="2400" dirty="0"/>
              <a:t> = </a:t>
            </a:r>
            <a:r>
              <a:rPr lang="en-US" altLang="zh-CN" sz="2400" i="1" dirty="0" err="1" smtClean="0"/>
              <a:t>Cp</a:t>
            </a:r>
            <a:r>
              <a:rPr lang="en-US" altLang="zh-CN" sz="2400" i="1" dirty="0" smtClean="0"/>
              <a:t>/Ep</a:t>
            </a:r>
            <a:r>
              <a:rPr lang="en-US" altLang="zh-CN" sz="2400" dirty="0" smtClean="0"/>
              <a:t>.  </a:t>
            </a:r>
          </a:p>
          <a:p>
            <a:pPr latinLnBrk="0"/>
            <a:r>
              <a:rPr lang="en-US" altLang="zh-CN" sz="2400" i="1" dirty="0" err="1" smtClean="0"/>
              <a:t>Cp</a:t>
            </a:r>
            <a:r>
              <a:rPr lang="en-US" altLang="zh-CN" sz="2400" i="1" dirty="0" smtClean="0"/>
              <a:t> </a:t>
            </a:r>
            <a:r>
              <a:rPr lang="en-US" altLang="zh-CN" sz="2400" dirty="0" smtClean="0"/>
              <a:t>denotes the number of pixels belonging to the </a:t>
            </a:r>
            <a:r>
              <a:rPr lang="en-US" altLang="zh-CN" sz="2400" dirty="0"/>
              <a:t>real road </a:t>
            </a:r>
            <a:r>
              <a:rPr lang="en-US" altLang="zh-CN" sz="2400" dirty="0" smtClean="0"/>
              <a:t>markings, </a:t>
            </a:r>
          </a:p>
          <a:p>
            <a:pPr latinLnBrk="0"/>
            <a:r>
              <a:rPr lang="en-US" altLang="zh-CN" sz="2400" i="1" dirty="0" err="1" smtClean="0"/>
              <a:t>Rf</a:t>
            </a:r>
            <a:r>
              <a:rPr lang="en-US" altLang="zh-CN" sz="2400" i="1" dirty="0" smtClean="0"/>
              <a:t>  </a:t>
            </a:r>
            <a:r>
              <a:rPr lang="en-US" altLang="zh-CN" sz="2400" dirty="0" smtClean="0"/>
              <a:t>is </a:t>
            </a:r>
            <a:r>
              <a:rPr lang="en-US" altLang="zh-CN" sz="2400" dirty="0"/>
              <a:t>the number of the </a:t>
            </a:r>
            <a:r>
              <a:rPr lang="en-US" altLang="zh-CN" sz="2400" dirty="0" smtClean="0"/>
              <a:t>ground truth </a:t>
            </a:r>
            <a:r>
              <a:rPr lang="en-US" altLang="zh-CN" sz="2400" dirty="0"/>
              <a:t>pixels collected by the manual interpretation </a:t>
            </a:r>
            <a:r>
              <a:rPr lang="en-US" altLang="zh-CN" sz="2400" dirty="0" smtClean="0"/>
              <a:t>method.</a:t>
            </a:r>
          </a:p>
          <a:p>
            <a:pPr latinLnBrk="0"/>
            <a:r>
              <a:rPr lang="en-US" altLang="zh-CN" sz="2400" i="1" dirty="0" err="1" smtClean="0"/>
              <a:t>Ep</a:t>
            </a:r>
            <a:r>
              <a:rPr lang="en-US" altLang="zh-CN" sz="2400" i="1" dirty="0" smtClean="0"/>
              <a:t> </a:t>
            </a:r>
            <a:r>
              <a:rPr lang="en-US" altLang="zh-CN" sz="2400" dirty="0"/>
              <a:t>represents the </a:t>
            </a:r>
            <a:r>
              <a:rPr lang="en-US" altLang="zh-CN" sz="2400" dirty="0" smtClean="0"/>
              <a:t>number of pixels </a:t>
            </a:r>
            <a:r>
              <a:rPr lang="en-US" altLang="zh-CN" sz="2400" dirty="0"/>
              <a:t>extracted by the </a:t>
            </a:r>
            <a:r>
              <a:rPr lang="en-US" altLang="zh-CN" sz="2400" dirty="0" smtClean="0"/>
              <a:t>proposed algorithm</a:t>
            </a:r>
            <a:r>
              <a:rPr lang="en-US" altLang="zh-CN" sz="2400" dirty="0"/>
              <a:t>. </a:t>
            </a:r>
            <a:endParaRPr lang="en-US" altLang="zh-CN" sz="2400" dirty="0" smtClean="0"/>
          </a:p>
          <a:p>
            <a:pPr latinLnBrk="0"/>
            <a:r>
              <a:rPr lang="en-US" altLang="zh-CN" sz="2400" i="1" dirty="0" smtClean="0"/>
              <a:t>F</a:t>
            </a:r>
            <a:r>
              <a:rPr lang="en-US" altLang="zh-CN" sz="2400" dirty="0" smtClean="0"/>
              <a:t>-</a:t>
            </a:r>
            <a:r>
              <a:rPr lang="en-US" altLang="zh-CN" sz="2400" i="1" dirty="0" smtClean="0"/>
              <a:t>measure </a:t>
            </a:r>
            <a:r>
              <a:rPr lang="en-US" altLang="zh-CN" sz="2400" dirty="0"/>
              <a:t>is an overall score, </a:t>
            </a:r>
            <a:r>
              <a:rPr lang="en-US" altLang="zh-CN" sz="2400" i="1" dirty="0" smtClean="0"/>
              <a:t>F </a:t>
            </a:r>
            <a:r>
              <a:rPr lang="en-US" altLang="zh-CN" sz="2400" dirty="0" smtClean="0"/>
              <a:t>= 2 </a:t>
            </a:r>
            <a:r>
              <a:rPr lang="en-US" altLang="zh-CN" sz="2400" i="1" dirty="0" smtClean="0"/>
              <a:t>× </a:t>
            </a:r>
            <a:r>
              <a:rPr lang="en-US" altLang="zh-CN" sz="2400" dirty="0" smtClean="0"/>
              <a:t>((</a:t>
            </a:r>
            <a:r>
              <a:rPr lang="en-US" altLang="zh-CN" sz="2400" dirty="0" err="1" smtClean="0"/>
              <a:t>cpt</a:t>
            </a:r>
            <a:r>
              <a:rPr lang="en-US" altLang="zh-CN" sz="2400" dirty="0" smtClean="0"/>
              <a:t> </a:t>
            </a:r>
            <a:r>
              <a:rPr lang="en-US" altLang="zh-CN" sz="2400" i="1" dirty="0" smtClean="0"/>
              <a:t>· </a:t>
            </a:r>
            <a:r>
              <a:rPr lang="en-US" altLang="zh-CN" sz="2400" dirty="0" err="1" smtClean="0"/>
              <a:t>crt</a:t>
            </a:r>
            <a:r>
              <a:rPr lang="en-US" altLang="zh-CN" sz="2400" dirty="0" smtClean="0"/>
              <a:t>)</a:t>
            </a:r>
            <a:r>
              <a:rPr lang="en-US" altLang="zh-CN" sz="2400" i="1" dirty="0" smtClean="0"/>
              <a:t>/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cpt</a:t>
            </a:r>
            <a:r>
              <a:rPr lang="en-US" altLang="zh-CN" sz="2400" dirty="0" smtClean="0"/>
              <a:t> + </a:t>
            </a:r>
            <a:r>
              <a:rPr lang="en-US" altLang="zh-CN" sz="2400" dirty="0" err="1" smtClean="0"/>
              <a:t>crt</a:t>
            </a:r>
            <a:r>
              <a:rPr lang="en-US" altLang="zh-CN" sz="2400" dirty="0" smtClean="0"/>
              <a:t>)).</a:t>
            </a:r>
            <a:endParaRPr lang="en-US" altLang="zh-CN" sz="2400" dirty="0" smtClean="0"/>
          </a:p>
          <a:p>
            <a:pPr latinLnBrk="0"/>
            <a:endParaRPr lang="en-US" altLang="zh-CN" dirty="0" smtClean="0"/>
          </a:p>
          <a:p>
            <a:pPr latinLnBrk="0"/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1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Road Markings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8976645" cy="5492080"/>
          </a:xfrm>
        </p:spPr>
        <p:txBody>
          <a:bodyPr>
            <a:normAutofit fontScale="92500" lnSpcReduction="10000"/>
          </a:bodyPr>
          <a:lstStyle/>
          <a:p>
            <a:pPr lvl="1" latinLnBrk="0"/>
            <a:endParaRPr lang="en-US" altLang="zh-CN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marL="457200" lvl="1" indent="0" latinLnBrk="0">
              <a:buNone/>
            </a:pPr>
            <a:r>
              <a:rPr lang="en-US" altLang="zh-CN" dirty="0"/>
              <a:t>(left) GRF image; (middle) </a:t>
            </a:r>
            <a:r>
              <a:rPr lang="en-US" altLang="zh-CN" dirty="0" smtClean="0"/>
              <a:t>point-density-dependent </a:t>
            </a:r>
            <a:r>
              <a:rPr lang="en-US" altLang="zh-CN" dirty="0" err="1" smtClean="0"/>
              <a:t>multithresholding</a:t>
            </a:r>
            <a:r>
              <a:rPr lang="en-US" altLang="zh-CN" dirty="0" smtClean="0"/>
              <a:t> </a:t>
            </a:r>
            <a:r>
              <a:rPr lang="en-US" altLang="zh-CN" dirty="0"/>
              <a:t>segmentation results; (right) extracted road markings.</a:t>
            </a:r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51049" t="13369" r="8391" b="26652"/>
          <a:stretch/>
        </p:blipFill>
        <p:spPr>
          <a:xfrm>
            <a:off x="323528" y="620688"/>
            <a:ext cx="5540207" cy="46085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172" y="2060848"/>
            <a:ext cx="3339828" cy="14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Road Markings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080"/>
            <a:ext cx="8976645" cy="5492080"/>
          </a:xfrm>
        </p:spPr>
        <p:txBody>
          <a:bodyPr>
            <a:normAutofit/>
          </a:bodyPr>
          <a:lstStyle/>
          <a:p>
            <a:pPr lvl="1" latinLnBrk="0"/>
            <a:endParaRPr lang="en-US" altLang="zh-CN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marL="457200" lvl="1" indent="0" latinLnBrk="0">
              <a:buNone/>
            </a:pPr>
            <a:r>
              <a:rPr lang="en-US" altLang="zh-CN" dirty="0"/>
              <a:t>Extracted road markings overlaid on the GRF images. (a) </a:t>
            </a:r>
            <a:r>
              <a:rPr lang="en-US" altLang="zh-CN" dirty="0" smtClean="0"/>
              <a:t>Huandao data </a:t>
            </a:r>
            <a:r>
              <a:rPr lang="en-US" altLang="zh-CN" dirty="0"/>
              <a:t>set. (b) ICEC data set..</a:t>
            </a:r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6789" t="14113" r="63483" b="12270"/>
          <a:stretch/>
        </p:blipFill>
        <p:spPr>
          <a:xfrm>
            <a:off x="43618" y="890920"/>
            <a:ext cx="3308434" cy="46085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36517" t="55041" r="34109" b="12499"/>
          <a:stretch/>
        </p:blipFill>
        <p:spPr>
          <a:xfrm>
            <a:off x="3352052" y="1899033"/>
            <a:ext cx="5791948" cy="3600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620688"/>
            <a:ext cx="467865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Pavement Cracks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5" y="1052736"/>
            <a:ext cx="8949534" cy="5348064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 err="1" smtClean="0"/>
              <a:t>Thresholding</a:t>
            </a:r>
            <a:r>
              <a:rPr lang="en-US" altLang="zh-CN" sz="2400" dirty="0"/>
              <a:t>, which </a:t>
            </a:r>
            <a:r>
              <a:rPr lang="en-US" altLang="zh-CN" sz="2400" dirty="0" smtClean="0"/>
              <a:t>segments the </a:t>
            </a:r>
            <a:r>
              <a:rPr lang="en-US" altLang="zh-CN" sz="2400" dirty="0"/>
              <a:t>generated GRF image into a number of crack candidates;</a:t>
            </a:r>
          </a:p>
          <a:p>
            <a:pPr latinLnBrk="0"/>
            <a:r>
              <a:rPr lang="en-US" altLang="zh-CN" sz="2400" dirty="0" smtClean="0"/>
              <a:t>Crack </a:t>
            </a:r>
            <a:r>
              <a:rPr lang="en-US" altLang="zh-CN" sz="2400" dirty="0"/>
              <a:t>enhancement, which enhances crack pixels from </a:t>
            </a:r>
            <a:r>
              <a:rPr lang="en-US" altLang="zh-CN" sz="2400" dirty="0" smtClean="0"/>
              <a:t>a noisy </a:t>
            </a:r>
            <a:r>
              <a:rPr lang="en-US" altLang="zh-CN" sz="2400" dirty="0"/>
              <a:t>and corrupted background by applying iterative </a:t>
            </a:r>
            <a:r>
              <a:rPr lang="en-US" altLang="zh-CN" sz="2400" dirty="0" smtClean="0"/>
              <a:t>tensor voting </a:t>
            </a:r>
            <a:r>
              <a:rPr lang="en-US" altLang="zh-CN" sz="2400" dirty="0"/>
              <a:t>to the GRF image; </a:t>
            </a:r>
            <a:endParaRPr lang="en-US" altLang="zh-CN" sz="2400" dirty="0" smtClean="0"/>
          </a:p>
          <a:p>
            <a:pPr latinLnBrk="0"/>
            <a:r>
              <a:rPr lang="en-US" altLang="zh-CN" sz="2400" dirty="0" smtClean="0"/>
              <a:t>Morphological </a:t>
            </a:r>
            <a:r>
              <a:rPr lang="en-US" altLang="zh-CN" sz="2400" dirty="0"/>
              <a:t>thinning, </a:t>
            </a:r>
            <a:r>
              <a:rPr lang="en-US" altLang="zh-CN" sz="2400" dirty="0" smtClean="0"/>
              <a:t>which extracts </a:t>
            </a:r>
            <a:r>
              <a:rPr lang="en-US" altLang="zh-CN" sz="2400" dirty="0"/>
              <a:t>the enhanced cracks from the </a:t>
            </a:r>
            <a:r>
              <a:rPr lang="en-US" altLang="zh-CN" sz="2400" dirty="0" smtClean="0"/>
              <a:t>background</a:t>
            </a:r>
            <a:r>
              <a:rPr lang="en-US" altLang="zh-CN" sz="2400" dirty="0" smtClean="0"/>
              <a:t>. It serves </a:t>
            </a:r>
            <a:r>
              <a:rPr lang="en-US" altLang="zh-CN" sz="2400" dirty="0"/>
              <a:t>to thin the </a:t>
            </a:r>
            <a:r>
              <a:rPr lang="en-US" altLang="zh-CN" sz="2400" dirty="0" smtClean="0"/>
              <a:t>cracks down </a:t>
            </a:r>
            <a:r>
              <a:rPr lang="en-US" altLang="zh-CN" sz="2400" dirty="0"/>
              <a:t>to their median axes, by peeling off their boundary pixels.</a:t>
            </a:r>
            <a:endParaRPr lang="en-US" altLang="zh-CN" sz="2400" dirty="0" smtClean="0"/>
          </a:p>
          <a:p>
            <a:pPr latinLnBrk="0"/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72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Iterative Tensor Voting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5" y="764704"/>
            <a:ext cx="8949534" cy="5636096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In two dimension, a second-order </a:t>
            </a:r>
            <a:r>
              <a:rPr lang="en-US" altLang="zh-CN" sz="2400" dirty="0" smtClean="0"/>
              <a:t>symmetric nonnegative </a:t>
            </a:r>
            <a:r>
              <a:rPr lang="en-US" altLang="zh-CN" sz="2400" dirty="0"/>
              <a:t>definite tensor is represented by a 2 </a:t>
            </a:r>
            <a:r>
              <a:rPr lang="en-US" altLang="zh-CN" sz="2400" i="1" dirty="0"/>
              <a:t>× </a:t>
            </a:r>
            <a:r>
              <a:rPr lang="en-US" altLang="zh-CN" sz="2400" dirty="0"/>
              <a:t>2 </a:t>
            </a:r>
            <a:r>
              <a:rPr lang="en-US" altLang="zh-CN" sz="2400" dirty="0" smtClean="0"/>
              <a:t>matrix, which </a:t>
            </a:r>
            <a:r>
              <a:rPr lang="en-US" altLang="zh-CN" sz="2400" dirty="0"/>
              <a:t>is decomposed </a:t>
            </a:r>
            <a:r>
              <a:rPr lang="en-US" altLang="zh-CN" sz="2400" dirty="0" smtClean="0"/>
              <a:t>as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 lvl="1"/>
            <a:r>
              <a:rPr lang="en-US" altLang="zh-CN" sz="2200" i="1" dirty="0"/>
              <a:t>λ</a:t>
            </a:r>
            <a:r>
              <a:rPr lang="en-US" altLang="zh-CN" sz="2200" dirty="0"/>
              <a:t>1 and </a:t>
            </a:r>
            <a:r>
              <a:rPr lang="en-US" altLang="zh-CN" sz="2200" i="1" dirty="0"/>
              <a:t>λ</a:t>
            </a:r>
            <a:r>
              <a:rPr lang="en-US" altLang="zh-CN" sz="2200" dirty="0"/>
              <a:t>2 (</a:t>
            </a:r>
            <a:r>
              <a:rPr lang="en-US" altLang="zh-CN" sz="2200" i="1" dirty="0"/>
              <a:t>λ</a:t>
            </a:r>
            <a:r>
              <a:rPr lang="en-US" altLang="zh-CN" sz="2200" dirty="0"/>
              <a:t>1</a:t>
            </a:r>
            <a:r>
              <a:rPr lang="en-US" altLang="zh-CN" sz="2200" i="1" dirty="0"/>
              <a:t>&gt;λ</a:t>
            </a:r>
            <a:r>
              <a:rPr lang="en-US" altLang="zh-CN" sz="2200" dirty="0"/>
              <a:t>2) are the eigenvalues. </a:t>
            </a:r>
            <a:r>
              <a:rPr lang="en-US" altLang="zh-CN" sz="2200" i="1" dirty="0"/>
              <a:t>e</a:t>
            </a:r>
            <a:r>
              <a:rPr lang="en-US" altLang="zh-CN" sz="2200" dirty="0"/>
              <a:t>1 and </a:t>
            </a:r>
            <a:r>
              <a:rPr lang="en-US" altLang="zh-CN" sz="2200" i="1" dirty="0"/>
              <a:t>e</a:t>
            </a:r>
            <a:r>
              <a:rPr lang="en-US" altLang="zh-CN" sz="2200" dirty="0"/>
              <a:t>2 are </a:t>
            </a:r>
            <a:r>
              <a:rPr lang="en-US" altLang="zh-CN" sz="2200" dirty="0" smtClean="0"/>
              <a:t>the corresponding </a:t>
            </a:r>
            <a:r>
              <a:rPr lang="en-US" altLang="zh-CN" sz="2200" dirty="0"/>
              <a:t>eigenvectors.</a:t>
            </a:r>
            <a:endParaRPr lang="en-US" altLang="zh-CN" sz="2200" dirty="0" smtClean="0"/>
          </a:p>
          <a:p>
            <a:pPr lvl="1" latinLnBrk="0"/>
            <a:r>
              <a:rPr lang="en-US" altLang="zh-CN" sz="2200" dirty="0" smtClean="0"/>
              <a:t>The </a:t>
            </a:r>
            <a:r>
              <a:rPr lang="en-US" altLang="zh-CN" sz="2200" dirty="0"/>
              <a:t>first term </a:t>
            </a:r>
            <a:r>
              <a:rPr lang="en-US" altLang="zh-CN" sz="2200" dirty="0" smtClean="0"/>
              <a:t>is a </a:t>
            </a:r>
            <a:r>
              <a:rPr lang="en-US" altLang="zh-CN" sz="2200" dirty="0"/>
              <a:t>stick tensor, indicating an elementary curve element with </a:t>
            </a:r>
            <a:r>
              <a:rPr lang="en-US" altLang="zh-CN" sz="2200" dirty="0" smtClean="0"/>
              <a:t>e1 as </a:t>
            </a:r>
            <a:r>
              <a:rPr lang="en-US" altLang="zh-CN" sz="2200" dirty="0"/>
              <a:t>its curve normal. </a:t>
            </a:r>
            <a:endParaRPr lang="en-US" altLang="zh-CN" sz="2200" dirty="0" smtClean="0"/>
          </a:p>
          <a:p>
            <a:pPr lvl="1" latinLnBrk="0"/>
            <a:r>
              <a:rPr lang="en-US" altLang="zh-CN" sz="2200" dirty="0" smtClean="0"/>
              <a:t>The </a:t>
            </a:r>
            <a:r>
              <a:rPr lang="en-US" altLang="zh-CN" sz="2200" dirty="0"/>
              <a:t>second term is </a:t>
            </a:r>
            <a:r>
              <a:rPr lang="en-US" altLang="zh-CN" sz="2200" dirty="0" smtClean="0"/>
              <a:t>a </a:t>
            </a:r>
            <a:r>
              <a:rPr lang="en-US" altLang="zh-CN" sz="2200" dirty="0"/>
              <a:t>ball </a:t>
            </a:r>
            <a:r>
              <a:rPr lang="en-US" altLang="zh-CN" sz="2200" dirty="0" smtClean="0"/>
              <a:t>tensor, indicating </a:t>
            </a:r>
            <a:r>
              <a:rPr lang="en-US" altLang="zh-CN" sz="2200" dirty="0"/>
              <a:t>a perceptual structure without preferred orientation.</a:t>
            </a:r>
            <a:endParaRPr lang="en-US" altLang="zh-CN" sz="2200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204864"/>
            <a:ext cx="5112567" cy="5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5" y="980728"/>
            <a:ext cx="8949534" cy="5420072"/>
          </a:xfrm>
        </p:spPr>
        <p:txBody>
          <a:bodyPr>
            <a:normAutofit/>
          </a:bodyPr>
          <a:lstStyle/>
          <a:p>
            <a:pPr latinLnBrk="0"/>
            <a:r>
              <a:rPr lang="en-US" altLang="zh-CN" dirty="0" smtClean="0"/>
              <a:t>This paper extracts </a:t>
            </a:r>
            <a:r>
              <a:rPr lang="en-US" altLang="zh-CN" dirty="0"/>
              <a:t>road features (road </a:t>
            </a:r>
            <a:r>
              <a:rPr lang="en-US" altLang="zh-CN" dirty="0" smtClean="0"/>
              <a:t>surfaces, road </a:t>
            </a:r>
            <a:r>
              <a:rPr lang="en-US" altLang="zh-CN" dirty="0"/>
              <a:t>markings, and pavement cracks) from </a:t>
            </a:r>
            <a:r>
              <a:rPr lang="en-US" altLang="zh-CN" dirty="0" smtClean="0"/>
              <a:t>Mobile Laser Scanning (MLS) </a:t>
            </a:r>
            <a:r>
              <a:rPr lang="en-US" altLang="zh-CN" dirty="0"/>
              <a:t>point </a:t>
            </a:r>
            <a:r>
              <a:rPr lang="en-US" altLang="zh-CN" dirty="0" smtClean="0"/>
              <a:t>cloud data.</a:t>
            </a:r>
            <a:endParaRPr lang="en-US" dirty="0" smtClean="0"/>
          </a:p>
          <a:p>
            <a:pPr lvl="1" latinLnBrk="0"/>
            <a:r>
              <a:rPr lang="en-US" altLang="zh-CN" dirty="0" smtClean="0"/>
              <a:t>Detect </a:t>
            </a:r>
            <a:r>
              <a:rPr lang="en-US" altLang="zh-CN" dirty="0" smtClean="0"/>
              <a:t>road curbs </a:t>
            </a:r>
            <a:r>
              <a:rPr lang="en-US" altLang="zh-CN" dirty="0"/>
              <a:t>from a set of profiles that are sliced along vehicle </a:t>
            </a:r>
            <a:r>
              <a:rPr lang="en-US" altLang="zh-CN" dirty="0" smtClean="0"/>
              <a:t>trajectory data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pPr lvl="1" latinLnBrk="0"/>
            <a:r>
              <a:rPr lang="en-US" altLang="zh-CN" dirty="0"/>
              <a:t>C</a:t>
            </a:r>
            <a:r>
              <a:rPr lang="en-US" altLang="zh-CN" dirty="0" smtClean="0"/>
              <a:t>reate </a:t>
            </a:r>
            <a:r>
              <a:rPr lang="en-US" altLang="zh-CN" dirty="0" smtClean="0"/>
              <a:t>Geo-Referenced </a:t>
            </a:r>
            <a:r>
              <a:rPr lang="en-US" altLang="zh-CN" dirty="0"/>
              <a:t>Feature (GRF) </a:t>
            </a:r>
            <a:r>
              <a:rPr lang="en-US" altLang="zh-CN" dirty="0"/>
              <a:t>images </a:t>
            </a:r>
            <a:r>
              <a:rPr lang="en-US" altLang="zh-CN" dirty="0" smtClean="0"/>
              <a:t>base </a:t>
            </a:r>
            <a:r>
              <a:rPr lang="en-US" altLang="zh-CN" dirty="0"/>
              <a:t>on segmented road surface points, . </a:t>
            </a:r>
            <a:endParaRPr lang="en-US" altLang="zh-CN" dirty="0" smtClean="0"/>
          </a:p>
          <a:p>
            <a:pPr lvl="1" latinLnBrk="0"/>
            <a:r>
              <a:rPr lang="en-US" altLang="zh-CN" dirty="0" smtClean="0"/>
              <a:t>Develop </a:t>
            </a:r>
            <a:r>
              <a:rPr lang="en-US" altLang="zh-CN" dirty="0"/>
              <a:t>two </a:t>
            </a:r>
            <a:r>
              <a:rPr lang="en-US" altLang="zh-CN" dirty="0" smtClean="0"/>
              <a:t>algorithms: 1</a:t>
            </a:r>
            <a:r>
              <a:rPr lang="en-US" altLang="zh-CN" dirty="0"/>
              <a:t>) road markings </a:t>
            </a:r>
            <a:r>
              <a:rPr lang="en-US" altLang="zh-CN" dirty="0" smtClean="0"/>
              <a:t>with high </a:t>
            </a:r>
            <a:r>
              <a:rPr lang="en-US" altLang="zh-CN" dirty="0" err="1" smtClean="0"/>
              <a:t>retroreflectivity</a:t>
            </a:r>
            <a:r>
              <a:rPr lang="en-US" altLang="zh-CN" dirty="0" smtClean="0"/>
              <a:t>, 2</a:t>
            </a:r>
            <a:r>
              <a:rPr lang="en-US" altLang="zh-CN" dirty="0"/>
              <a:t>) cracks containing low contrast </a:t>
            </a:r>
            <a:r>
              <a:rPr lang="en-US" altLang="zh-CN" dirty="0" smtClean="0"/>
              <a:t>with their </a:t>
            </a:r>
            <a:r>
              <a:rPr lang="en-US" altLang="zh-CN" dirty="0"/>
              <a:t>surroundings, low signal-to-noise ratio, and poor continuity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51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Iterative Tensor Voting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5" y="764704"/>
            <a:ext cx="8949534" cy="5636096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Each crack candidate is initially encoded by a ball tensor with unit saliency, in a form of a 2 × 2 identity matrix. The ball tensors only cast votes to other ball tensors in their voting fields. All the tensors corresponding to the crack candidates obtain rough orientations and magnitudes.</a:t>
            </a:r>
          </a:p>
          <a:p>
            <a:pPr latinLnBrk="0"/>
            <a:r>
              <a:rPr lang="en-US" altLang="zh-CN" sz="2400" dirty="0"/>
              <a:t>Each oriented crack candidate is further encoded as a stick tensor to </a:t>
            </a:r>
            <a:r>
              <a:rPr lang="en-US" altLang="zh-CN" sz="2400" dirty="0" smtClean="0"/>
              <a:t>refine the </a:t>
            </a:r>
            <a:r>
              <a:rPr lang="en-US" altLang="zh-CN" sz="2400" dirty="0"/>
              <a:t>orientations and to obtain a saliency map of cracks</a:t>
            </a:r>
            <a:r>
              <a:rPr lang="en-US" altLang="zh-CN" sz="2400" dirty="0" smtClean="0"/>
              <a:t>.</a:t>
            </a:r>
          </a:p>
          <a:p>
            <a:pPr latinLnBrk="0"/>
            <a:r>
              <a:rPr lang="en-US" altLang="zh-CN" sz="2400" dirty="0" smtClean="0"/>
              <a:t>Use </a:t>
            </a:r>
            <a:r>
              <a:rPr lang="en-US" altLang="zh-CN" sz="2400" dirty="0"/>
              <a:t>iterative tensor voting (ITV</a:t>
            </a:r>
            <a:r>
              <a:rPr lang="en-US" altLang="zh-CN" sz="2400" dirty="0" smtClean="0"/>
              <a:t>) to </a:t>
            </a:r>
            <a:r>
              <a:rPr lang="en-US" altLang="zh-CN" sz="2400" dirty="0"/>
              <a:t>obtain a </a:t>
            </a:r>
            <a:r>
              <a:rPr lang="en-US" altLang="zh-CN" sz="2400" dirty="0" smtClean="0"/>
              <a:t>good saliency </a:t>
            </a:r>
            <a:r>
              <a:rPr lang="en-US" altLang="zh-CN" sz="2400" dirty="0"/>
              <a:t>map of cracks</a:t>
            </a:r>
            <a:r>
              <a:rPr lang="en-US" altLang="zh-CN" sz="2400" dirty="0" smtClean="0"/>
              <a:t>. </a:t>
            </a:r>
            <a:r>
              <a:rPr lang="en-US" altLang="zh-CN" sz="2400" dirty="0"/>
              <a:t>The tensor with high λ1 − λ2 values seems to be concentrated.</a:t>
            </a:r>
          </a:p>
          <a:p>
            <a:endParaRPr lang="en-US" dirty="0" smtClean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23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Pavement Cracks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8976645" cy="5492080"/>
          </a:xfrm>
        </p:spPr>
        <p:txBody>
          <a:bodyPr>
            <a:normAutofit/>
          </a:bodyPr>
          <a:lstStyle/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marL="457200" lvl="1" indent="0" latinLnBrk="0">
              <a:buNone/>
            </a:pPr>
            <a:r>
              <a:rPr lang="en-US" altLang="zh-CN" dirty="0"/>
              <a:t>GRF images and extracted cracks.</a:t>
            </a:r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3523" t="13918" r="8190" b="6520"/>
          <a:stretch/>
        </p:blipFill>
        <p:spPr>
          <a:xfrm>
            <a:off x="683568" y="610880"/>
            <a:ext cx="7272808" cy="4157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774510"/>
            <a:ext cx="3024336" cy="15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Pavement Cracks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8976645" cy="5492080"/>
          </a:xfrm>
        </p:spPr>
        <p:txBody>
          <a:bodyPr>
            <a:normAutofit/>
          </a:bodyPr>
          <a:lstStyle/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dirty="0"/>
          </a:p>
          <a:p>
            <a:pPr lvl="1" latinLnBrk="0"/>
            <a:r>
              <a:rPr lang="en-US" dirty="0"/>
              <a:t>Crack detection results for the 75-m-long road section. (a) GRF image. (b) Detected cracks. (c) Detected cracks overlaid on the GRF image.</a:t>
            </a:r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603" t="23133" r="4918" b="15658"/>
          <a:stretch/>
        </p:blipFill>
        <p:spPr>
          <a:xfrm>
            <a:off x="4008" y="1340768"/>
            <a:ext cx="908305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3663" cy="5976664"/>
          </a:xfrm>
        </p:spPr>
        <p:txBody>
          <a:bodyPr/>
          <a:lstStyle/>
          <a:p>
            <a:pPr latinLnBrk="0"/>
            <a:r>
              <a:rPr lang="en-US" altLang="zh-CN" sz="2400" dirty="0" smtClean="0"/>
              <a:t>The </a:t>
            </a:r>
            <a:r>
              <a:rPr lang="en-US" altLang="zh-CN" sz="2400" dirty="0"/>
              <a:t>accuracies of detected </a:t>
            </a:r>
            <a:r>
              <a:rPr lang="en-US" altLang="zh-CN" sz="2400" dirty="0" smtClean="0"/>
              <a:t>road surfaces </a:t>
            </a:r>
            <a:r>
              <a:rPr lang="en-US" altLang="zh-CN" sz="2400" dirty="0"/>
              <a:t>meet the requirements of transportation-related </a:t>
            </a:r>
            <a:r>
              <a:rPr lang="en-US" altLang="zh-CN" sz="2400" dirty="0" smtClean="0"/>
              <a:t>road applications</a:t>
            </a:r>
            <a:r>
              <a:rPr lang="en-US" altLang="zh-CN" sz="2400" dirty="0"/>
              <a:t>, such as mapping natural terrain, assessing </a:t>
            </a:r>
            <a:r>
              <a:rPr lang="en-US" altLang="zh-CN" sz="2400" dirty="0" smtClean="0"/>
              <a:t>roadway condition</a:t>
            </a:r>
            <a:r>
              <a:rPr lang="en-US" altLang="zh-CN" sz="2400" dirty="0"/>
              <a:t>, conducting Geographic Information </a:t>
            </a:r>
            <a:r>
              <a:rPr lang="en-US" altLang="zh-CN" sz="2400" dirty="0" smtClean="0"/>
              <a:t>System, and </a:t>
            </a:r>
            <a:r>
              <a:rPr lang="en-US" altLang="zh-CN" sz="2400" dirty="0"/>
              <a:t>modeling urban traffic. </a:t>
            </a:r>
            <a:endParaRPr lang="en-US" altLang="zh-CN" sz="2400" dirty="0" smtClean="0"/>
          </a:p>
          <a:p>
            <a:pPr latinLnBrk="0"/>
            <a:r>
              <a:rPr lang="en-US" altLang="zh-CN" sz="2400" dirty="0" smtClean="0"/>
              <a:t>This algorithm achieve </a:t>
            </a:r>
            <a:r>
              <a:rPr lang="en-US" altLang="zh-CN" sz="2400" dirty="0"/>
              <a:t>stable performance on six </a:t>
            </a:r>
            <a:r>
              <a:rPr lang="en-US" altLang="zh-CN" sz="2400" dirty="0" smtClean="0"/>
              <a:t>road sections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and enhance </a:t>
            </a:r>
            <a:r>
              <a:rPr lang="en-US" altLang="zh-CN" sz="2400" dirty="0"/>
              <a:t>curvilinear </a:t>
            </a:r>
            <a:r>
              <a:rPr lang="en-US" altLang="zh-CN" sz="2400" dirty="0" smtClean="0"/>
              <a:t>crack structures </a:t>
            </a:r>
            <a:r>
              <a:rPr lang="en-US" altLang="zh-CN" sz="2400" dirty="0"/>
              <a:t>from noisy and corrupted road data.</a:t>
            </a:r>
            <a:endParaRPr lang="en-US" altLang="zh-CN" sz="2400" dirty="0" smtClean="0"/>
          </a:p>
          <a:p>
            <a:pPr latinLnBrk="0"/>
            <a:r>
              <a:rPr lang="en-US" altLang="zh-CN" sz="2400" dirty="0" smtClean="0"/>
              <a:t>Future </a:t>
            </a:r>
            <a:r>
              <a:rPr lang="en-US" altLang="zh-CN" sz="2400" dirty="0" smtClean="0"/>
              <a:t>work</a:t>
            </a:r>
            <a:endParaRPr lang="en-US" altLang="zh-CN" sz="2400" dirty="0"/>
          </a:p>
          <a:p>
            <a:pPr lvl="1" latinLnBrk="0"/>
            <a:r>
              <a:rPr lang="en-US" altLang="zh-CN" sz="2000" dirty="0" smtClean="0"/>
              <a:t>Apply this algorithm to the car washing system.</a:t>
            </a:r>
            <a:endParaRPr lang="en-US" altLang="zh-CN" sz="2000" dirty="0" smtClean="0"/>
          </a:p>
          <a:p>
            <a:pPr lvl="1" latinLnBrk="0"/>
            <a:r>
              <a:rPr lang="en-US" altLang="zh-CN" sz="2000" dirty="0" smtClean="0"/>
              <a:t>Improve the road </a:t>
            </a:r>
            <a:r>
              <a:rPr lang="en-US" altLang="zh-CN" sz="2000" dirty="0"/>
              <a:t>features extraction </a:t>
            </a:r>
            <a:r>
              <a:rPr lang="en-US" altLang="zh-CN" sz="2000" dirty="0" smtClean="0"/>
              <a:t>method. 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2435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4544" y="1124744"/>
            <a:ext cx="9361040" cy="5276056"/>
          </a:xfrm>
        </p:spPr>
        <p:txBody>
          <a:bodyPr>
            <a:normAutofit/>
          </a:bodyPr>
          <a:lstStyle/>
          <a:p>
            <a:pPr lvl="1" latinLnBrk="0"/>
            <a:r>
              <a:rPr lang="en-US" altLang="zh-CN" sz="2600" dirty="0"/>
              <a:t>Compared with </a:t>
            </a:r>
            <a:r>
              <a:rPr lang="en-US" altLang="zh-CN" sz="2600" dirty="0" smtClean="0"/>
              <a:t>photogrammetry and </a:t>
            </a:r>
            <a:r>
              <a:rPr lang="en-US" altLang="zh-CN" sz="2600" dirty="0"/>
              <a:t>field surveys, an MLS system captures high point </a:t>
            </a:r>
            <a:r>
              <a:rPr lang="en-US" altLang="zh-CN" sz="2600" dirty="0" smtClean="0"/>
              <a:t>density and </a:t>
            </a:r>
            <a:r>
              <a:rPr lang="en-US" altLang="zh-CN" sz="2600" dirty="0"/>
              <a:t>accurate 3-D point clouds in a relatively short time period</a:t>
            </a:r>
            <a:r>
              <a:rPr lang="en-US" altLang="zh-CN" sz="2600" dirty="0" smtClean="0"/>
              <a:t>.</a:t>
            </a:r>
          </a:p>
          <a:p>
            <a:pPr lvl="1" latinLnBrk="0"/>
            <a:r>
              <a:rPr lang="en-US" altLang="zh-CN" sz="2600" dirty="0" smtClean="0"/>
              <a:t>This system is </a:t>
            </a:r>
            <a:r>
              <a:rPr lang="en-US" altLang="zh-CN" sz="2600" dirty="0"/>
              <a:t>still in its </a:t>
            </a:r>
            <a:r>
              <a:rPr lang="en-US" altLang="zh-CN" sz="2600" dirty="0" smtClean="0"/>
              <a:t>infancy and </a:t>
            </a:r>
            <a:r>
              <a:rPr lang="en-US" altLang="zh-CN" sz="2600" dirty="0"/>
              <a:t>has only been commercially available for several </a:t>
            </a:r>
            <a:r>
              <a:rPr lang="en-US" altLang="zh-CN" sz="2600" dirty="0" smtClean="0"/>
              <a:t>years. Thus</a:t>
            </a:r>
            <a:r>
              <a:rPr lang="en-US" altLang="zh-CN" sz="2600" dirty="0"/>
              <a:t>, there is an urgent need to investigate MLS as a </a:t>
            </a:r>
            <a:r>
              <a:rPr lang="en-US" altLang="zh-CN" sz="2600" dirty="0" smtClean="0"/>
              <a:t>reliable and </a:t>
            </a:r>
            <a:r>
              <a:rPr lang="en-US" altLang="zh-CN" sz="2600" dirty="0"/>
              <a:t>cost-effective alternative for road inspection, particularly </a:t>
            </a:r>
            <a:r>
              <a:rPr lang="en-US" altLang="zh-CN" sz="2600" dirty="0" smtClean="0"/>
              <a:t>in regard </a:t>
            </a:r>
            <a:r>
              <a:rPr lang="en-US" altLang="zh-CN" sz="2600" dirty="0"/>
              <a:t>to effective road traffic safety.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50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MLS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533400"/>
            <a:ext cx="9100119" cy="5867400"/>
          </a:xfrm>
        </p:spPr>
        <p:txBody>
          <a:bodyPr>
            <a:normAutofit/>
          </a:bodyPr>
          <a:lstStyle/>
          <a:p>
            <a:pPr lvl="1" latinLnBrk="0"/>
            <a:r>
              <a:rPr lang="en-US" altLang="zh-CN" sz="2000" dirty="0" smtClean="0"/>
              <a:t>Two </a:t>
            </a:r>
            <a:r>
              <a:rPr lang="en-US" altLang="zh-CN" sz="2000" dirty="0"/>
              <a:t>RIEGL VQ450 laser scanners; </a:t>
            </a:r>
            <a:endParaRPr lang="en-US" altLang="zh-CN" sz="2000" dirty="0" smtClean="0"/>
          </a:p>
          <a:p>
            <a:pPr lvl="1" latinLnBrk="0"/>
            <a:r>
              <a:rPr lang="en-US" altLang="zh-CN" sz="2000" dirty="0" smtClean="0"/>
              <a:t>Four charge-coupled </a:t>
            </a:r>
            <a:r>
              <a:rPr lang="en-US" altLang="zh-CN" sz="2000" dirty="0"/>
              <a:t>device cameras; </a:t>
            </a:r>
            <a:endParaRPr lang="en-US" altLang="zh-CN" sz="2000" dirty="0" smtClean="0"/>
          </a:p>
          <a:p>
            <a:pPr lvl="1" latinLnBrk="0"/>
            <a:r>
              <a:rPr lang="en-US" altLang="zh-CN" sz="2000" dirty="0" smtClean="0"/>
              <a:t>A </a:t>
            </a:r>
            <a:r>
              <a:rPr lang="en-US" altLang="zh-CN" sz="2000" dirty="0"/>
              <a:t>set of </a:t>
            </a:r>
            <a:r>
              <a:rPr lang="en-US" altLang="zh-CN" sz="2000" dirty="0" err="1"/>
              <a:t>Applanix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POS LV </a:t>
            </a:r>
            <a:r>
              <a:rPr lang="en-US" altLang="zh-CN" sz="2000" dirty="0"/>
              <a:t>520 processing systems containing two GNSS </a:t>
            </a:r>
            <a:r>
              <a:rPr lang="en-US" altLang="zh-CN" sz="2000" dirty="0" smtClean="0"/>
              <a:t>antennas, an </a:t>
            </a:r>
            <a:r>
              <a:rPr lang="en-US" altLang="zh-CN" sz="2000" dirty="0"/>
              <a:t>IMU system, and a distance measurement indicator</a:t>
            </a:r>
            <a:r>
              <a:rPr lang="en-US" altLang="zh-CN" sz="2000" dirty="0" smtClean="0"/>
              <a:t>.</a:t>
            </a:r>
          </a:p>
          <a:p>
            <a:pPr lvl="1" latinLnBrk="0"/>
            <a:r>
              <a:rPr lang="en-US" sz="2000" dirty="0"/>
              <a:t>The laser scanner is </a:t>
            </a:r>
            <a:r>
              <a:rPr lang="en-US" sz="2000" dirty="0" err="1"/>
              <a:t>georeferenced</a:t>
            </a:r>
            <a:r>
              <a:rPr lang="en-US" sz="2000" dirty="0"/>
              <a:t> </a:t>
            </a:r>
            <a:r>
              <a:rPr lang="en-US" sz="2000" dirty="0" smtClean="0"/>
              <a:t>when its </a:t>
            </a:r>
            <a:r>
              <a:rPr lang="en-US" sz="2000" dirty="0"/>
              <a:t>position and orientation relative to the mapping </a:t>
            </a:r>
            <a:r>
              <a:rPr lang="en-US" sz="2000" dirty="0" smtClean="0"/>
              <a:t>coordinate system </a:t>
            </a:r>
            <a:r>
              <a:rPr lang="en-US" sz="2000" dirty="0"/>
              <a:t>are known by a set of navigation systems.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9905" t="19053" r="9439" b="25496"/>
          <a:stretch/>
        </p:blipFill>
        <p:spPr>
          <a:xfrm>
            <a:off x="38787" y="2924944"/>
            <a:ext cx="8983317" cy="347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Road Surface Extraction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8976645" cy="5780112"/>
          </a:xfrm>
        </p:spPr>
        <p:txBody>
          <a:bodyPr>
            <a:normAutofit fontScale="92500" lnSpcReduction="10000"/>
          </a:bodyPr>
          <a:lstStyle/>
          <a:p>
            <a:pPr lvl="1" latinLnBrk="0"/>
            <a:r>
              <a:rPr lang="en-US" altLang="zh-CN" sz="2600" dirty="0"/>
              <a:t>Perpendicular to trajectory data, we first partition point clouds into a number of data blocks with a given length </a:t>
            </a:r>
            <a:r>
              <a:rPr lang="en-US" altLang="zh-CN" sz="2600" dirty="0" smtClean="0"/>
              <a:t>. A </a:t>
            </a:r>
            <a:r>
              <a:rPr lang="en-US" altLang="zh-CN" sz="2600" dirty="0"/>
              <a:t>profile is sliced for each data block with a given </a:t>
            </a:r>
            <a:r>
              <a:rPr lang="en-US" altLang="zh-CN" sz="2600" dirty="0" smtClean="0"/>
              <a:t>width.</a:t>
            </a:r>
            <a:endParaRPr lang="en-US" altLang="zh-CN" sz="2600" dirty="0"/>
          </a:p>
          <a:p>
            <a:pPr lvl="1" latinLnBrk="0"/>
            <a:endParaRPr lang="en-US" altLang="zh-CN" sz="2800" dirty="0" smtClean="0"/>
          </a:p>
          <a:p>
            <a:pPr lvl="1" latinLnBrk="0"/>
            <a:endParaRPr lang="en-US" altLang="zh-CN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pPr lvl="1" latinLnBrk="0"/>
            <a:endParaRPr lang="en-US" sz="2800" dirty="0"/>
          </a:p>
          <a:p>
            <a:pPr lvl="1" latinLnBrk="0"/>
            <a:endParaRPr lang="en-US" sz="2800" dirty="0" smtClean="0"/>
          </a:p>
          <a:p>
            <a:r>
              <a:rPr lang="en-US" altLang="zh-CN" sz="2200" dirty="0" smtClean="0"/>
              <a:t>(</a:t>
            </a:r>
            <a:r>
              <a:rPr lang="en-US" altLang="zh-CN" sz="2200" dirty="0"/>
              <a:t>a) Trajectory-based MLS data profiling. (b) A number of profile examples.</a:t>
            </a:r>
            <a:endParaRPr lang="en-US" sz="2200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748" t="14870" r="1062" b="10781"/>
          <a:stretch/>
        </p:blipFill>
        <p:spPr>
          <a:xfrm>
            <a:off x="34988" y="2060848"/>
            <a:ext cx="910901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Profiling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8976645" cy="5579877"/>
          </a:xfrm>
        </p:spPr>
        <p:txBody>
          <a:bodyPr>
            <a:normAutofit/>
          </a:bodyPr>
          <a:lstStyle/>
          <a:p>
            <a:pPr lvl="1" latinLnBrk="0"/>
            <a:r>
              <a:rPr lang="en-US" altLang="zh-CN" dirty="0"/>
              <a:t>All points for each profile are projected onto the </a:t>
            </a:r>
            <a:r>
              <a:rPr lang="en-US" altLang="zh-CN" dirty="0" err="1"/>
              <a:t>YoZ</a:t>
            </a:r>
            <a:r>
              <a:rPr lang="en-US" altLang="zh-CN" dirty="0"/>
              <a:t> plane, we estimate curbs by slope and elevation difference </a:t>
            </a:r>
            <a:r>
              <a:rPr lang="en-US" altLang="zh-CN" dirty="0" smtClean="0"/>
              <a:t>criteria</a:t>
            </a:r>
            <a:r>
              <a:rPr lang="en-US" altLang="zh-CN" dirty="0" smtClean="0"/>
              <a:t>. This is </a:t>
            </a:r>
            <a:r>
              <a:rPr lang="en-US" altLang="zh-CN" dirty="0" smtClean="0"/>
              <a:t>close-up </a:t>
            </a:r>
            <a:r>
              <a:rPr lang="en-US" altLang="zh-CN" dirty="0"/>
              <a:t>views of road curbs.</a:t>
            </a:r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7159" t="14693" r="19835" b="7912"/>
          <a:stretch/>
        </p:blipFill>
        <p:spPr>
          <a:xfrm>
            <a:off x="815914" y="1984491"/>
            <a:ext cx="7344816" cy="43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Pseudo Scan Line Generation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5" y="533400"/>
            <a:ext cx="8949534" cy="586740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 smtClean="0"/>
              <a:t>Each </a:t>
            </a:r>
            <a:r>
              <a:rPr lang="en-US" altLang="zh-CN" sz="2400" dirty="0"/>
              <a:t>profile is vertically divided into a </a:t>
            </a:r>
            <a:r>
              <a:rPr lang="en-US" altLang="zh-CN" sz="2400" dirty="0" smtClean="0"/>
              <a:t>number of </a:t>
            </a:r>
            <a:r>
              <a:rPr lang="en-US" altLang="zh-CN" sz="2400" dirty="0" smtClean="0"/>
              <a:t>bars. </a:t>
            </a:r>
          </a:p>
          <a:p>
            <a:pPr latinLnBrk="0"/>
            <a:r>
              <a:rPr lang="en-US" sz="2400" dirty="0" smtClean="0"/>
              <a:t>A </a:t>
            </a:r>
            <a:r>
              <a:rPr lang="en-US" sz="2400" dirty="0" smtClean="0"/>
              <a:t>sampling strategy </a:t>
            </a:r>
            <a:r>
              <a:rPr lang="en-US" sz="2400" dirty="0"/>
              <a:t>is carried out for each bar to select a principal point,</a:t>
            </a:r>
            <a:endParaRPr lang="en-US" sz="2400" dirty="0" smtClean="0"/>
          </a:p>
          <a:p>
            <a:pPr lvl="1" latinLnBrk="0"/>
            <a:r>
              <a:rPr lang="en-US" altLang="zh-CN" sz="2000" dirty="0" smtClean="0"/>
              <a:t>From </a:t>
            </a:r>
            <a:r>
              <a:rPr lang="en-US" altLang="zh-CN" sz="2000" dirty="0"/>
              <a:t>the lowest point, </a:t>
            </a:r>
            <a:r>
              <a:rPr lang="en-US" altLang="zh-CN" sz="2000" dirty="0" smtClean="0"/>
              <a:t>we calculate </a:t>
            </a:r>
            <a:r>
              <a:rPr lang="en-US" altLang="zh-CN" sz="2000" dirty="0"/>
              <a:t>the elevation </a:t>
            </a:r>
            <a:r>
              <a:rPr lang="en-US" altLang="zh-CN" sz="2000" dirty="0" smtClean="0"/>
              <a:t>difference of </a:t>
            </a:r>
            <a:r>
              <a:rPr lang="en-US" altLang="zh-CN" sz="2000" dirty="0" smtClean="0"/>
              <a:t>two </a:t>
            </a:r>
            <a:r>
              <a:rPr lang="en-US" altLang="zh-CN" sz="2000" dirty="0"/>
              <a:t>consecutive </a:t>
            </a:r>
            <a:r>
              <a:rPr lang="en-US" altLang="zh-CN" sz="2000" dirty="0" smtClean="0"/>
              <a:t>points.</a:t>
            </a:r>
            <a:endParaRPr lang="en-US" altLang="zh-CN" sz="2000" dirty="0"/>
          </a:p>
          <a:p>
            <a:pPr lvl="1" latinLnBrk="0"/>
            <a:r>
              <a:rPr lang="en-US" altLang="zh-CN" sz="2000" dirty="0"/>
              <a:t>The two consecutive </a:t>
            </a:r>
            <a:r>
              <a:rPr lang="en-US" altLang="zh-CN" sz="2000" dirty="0" smtClean="0"/>
              <a:t>points are </a:t>
            </a:r>
            <a:r>
              <a:rPr lang="en-US" altLang="zh-CN" sz="2000" dirty="0"/>
              <a:t>labeled into the same layer if </a:t>
            </a:r>
            <a:r>
              <a:rPr lang="en-US" altLang="zh-CN" sz="2000" dirty="0" smtClean="0"/>
              <a:t>the </a:t>
            </a:r>
            <a:r>
              <a:rPr lang="en-US" altLang="zh-CN" sz="2000" dirty="0"/>
              <a:t>elevation </a:t>
            </a:r>
            <a:r>
              <a:rPr lang="en-US" altLang="zh-CN" sz="2000" dirty="0" smtClean="0"/>
              <a:t>difference lies </a:t>
            </a:r>
            <a:r>
              <a:rPr lang="en-US" altLang="zh-CN" sz="2000" dirty="0"/>
              <a:t>below a predefined </a:t>
            </a:r>
            <a:r>
              <a:rPr lang="en-US" altLang="zh-CN" sz="2000" dirty="0" smtClean="0"/>
              <a:t>threshold.</a:t>
            </a:r>
            <a:endParaRPr lang="en-US" altLang="zh-CN" sz="2000" dirty="0" smtClean="0"/>
          </a:p>
          <a:p>
            <a:pPr lvl="1" latinLnBrk="0"/>
            <a:r>
              <a:rPr lang="en-US" altLang="zh-CN" sz="2000" dirty="0" smtClean="0"/>
              <a:t>This </a:t>
            </a:r>
            <a:r>
              <a:rPr lang="en-US" altLang="zh-CN" sz="2000" dirty="0" smtClean="0"/>
              <a:t>maintains </a:t>
            </a:r>
            <a:r>
              <a:rPr lang="en-US" altLang="zh-CN" sz="2000" dirty="0"/>
              <a:t>road surface points </a:t>
            </a:r>
            <a:r>
              <a:rPr lang="en-US" altLang="zh-CN" sz="2000" dirty="0" smtClean="0"/>
              <a:t>and critical </a:t>
            </a:r>
            <a:r>
              <a:rPr lang="en-US" altLang="zh-CN" sz="2000" dirty="0"/>
              <a:t>road features with less disruptive noise.</a:t>
            </a:r>
            <a:endParaRPr lang="en-US" sz="20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7411" t="28182" r="13770" b="23912"/>
          <a:stretch/>
        </p:blipFill>
        <p:spPr>
          <a:xfrm>
            <a:off x="539552" y="3789040"/>
            <a:ext cx="7956884" cy="27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Curb Detection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92696"/>
            <a:ext cx="9129045" cy="5708104"/>
          </a:xfrm>
        </p:spPr>
        <p:txBody>
          <a:bodyPr>
            <a:normAutofit lnSpcReduction="10000"/>
          </a:bodyPr>
          <a:lstStyle/>
          <a:p>
            <a:pPr latinLnBrk="0"/>
            <a:r>
              <a:rPr lang="en-US" altLang="zh-CN" sz="2400" dirty="0" smtClean="0"/>
              <a:t>Start </a:t>
            </a:r>
            <a:r>
              <a:rPr lang="en-US" altLang="zh-CN" sz="2400" dirty="0"/>
              <a:t>the </a:t>
            </a:r>
            <a:r>
              <a:rPr lang="en-US" altLang="zh-CN" sz="2400" dirty="0" smtClean="0"/>
              <a:t>labeling process </a:t>
            </a:r>
            <a:r>
              <a:rPr lang="en-US" altLang="zh-CN" sz="2400" dirty="0"/>
              <a:t>from the vehicle position on the road surface</a:t>
            </a:r>
            <a:r>
              <a:rPr lang="en-US" altLang="zh-CN" sz="2400" dirty="0" smtClean="0"/>
              <a:t>. The </a:t>
            </a:r>
            <a:r>
              <a:rPr lang="en-US" altLang="zh-CN" sz="2400" dirty="0"/>
              <a:t>slope criterion is used to detect </a:t>
            </a:r>
            <a:r>
              <a:rPr lang="en-US" altLang="zh-CN" sz="2400" dirty="0" err="1"/>
              <a:t>nonroad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points. </a:t>
            </a:r>
            <a:endParaRPr lang="en-US" altLang="zh-CN" sz="2400" dirty="0" smtClean="0"/>
          </a:p>
          <a:p>
            <a:pPr latinLnBrk="0"/>
            <a:r>
              <a:rPr lang="en-US" altLang="zh-CN" sz="2400" dirty="0" smtClean="0"/>
              <a:t>Once </a:t>
            </a:r>
            <a:r>
              <a:rPr lang="en-US" altLang="zh-CN" sz="2400" dirty="0"/>
              <a:t>a </a:t>
            </a:r>
            <a:r>
              <a:rPr lang="en-US" altLang="zh-CN" sz="2400" dirty="0" smtClean="0"/>
              <a:t>point slope greater </a:t>
            </a:r>
            <a:r>
              <a:rPr lang="en-US" altLang="zh-CN" sz="2400" dirty="0" smtClean="0"/>
              <a:t>than </a:t>
            </a:r>
            <a:r>
              <a:rPr lang="en-US" altLang="zh-CN" sz="2400" dirty="0"/>
              <a:t>a predefined </a:t>
            </a:r>
            <a:r>
              <a:rPr lang="en-US" altLang="zh-CN" sz="2400" dirty="0" smtClean="0"/>
              <a:t>threshold</a:t>
            </a:r>
            <a:r>
              <a:rPr lang="en-US" altLang="zh-CN" sz="2400" dirty="0" smtClean="0"/>
              <a:t>, </a:t>
            </a:r>
            <a:r>
              <a:rPr lang="en-US" altLang="zh-CN" sz="2400" dirty="0"/>
              <a:t>it means that the point reaches a possible curb</a:t>
            </a:r>
            <a:r>
              <a:rPr lang="en-US" altLang="zh-CN" sz="2400" dirty="0" smtClean="0"/>
              <a:t>.</a:t>
            </a:r>
          </a:p>
          <a:p>
            <a:pPr latinLnBrk="0"/>
            <a:r>
              <a:rPr lang="en-US" altLang="zh-CN" sz="2400" dirty="0"/>
              <a:t>If a </a:t>
            </a:r>
            <a:r>
              <a:rPr lang="en-US" altLang="zh-CN" sz="2400" dirty="0" smtClean="0"/>
              <a:t>curb candidate’s </a:t>
            </a:r>
            <a:r>
              <a:rPr lang="en-US" altLang="zh-CN" sz="2400" dirty="0"/>
              <a:t>elevation difference </a:t>
            </a:r>
            <a:r>
              <a:rPr lang="en-US" altLang="zh-CN" sz="2400" dirty="0" smtClean="0"/>
              <a:t>is </a:t>
            </a:r>
            <a:r>
              <a:rPr lang="en-US" altLang="zh-CN" sz="2400" dirty="0"/>
              <a:t>within </a:t>
            </a:r>
            <a:r>
              <a:rPr lang="en-US" altLang="zh-CN" sz="2400" dirty="0" smtClean="0"/>
              <a:t>the </a:t>
            </a:r>
            <a:r>
              <a:rPr lang="en-US" altLang="zh-CN" sz="2400" dirty="0"/>
              <a:t>predefined </a:t>
            </a:r>
            <a:r>
              <a:rPr lang="en-US" altLang="zh-CN" sz="2400" dirty="0" smtClean="0"/>
              <a:t>range</a:t>
            </a:r>
            <a:r>
              <a:rPr lang="en-US" altLang="zh-CN" sz="2400" dirty="0" smtClean="0"/>
              <a:t>, </a:t>
            </a:r>
            <a:r>
              <a:rPr lang="en-US" altLang="zh-CN" sz="2400" dirty="0"/>
              <a:t>the curb candidate is labeled as a </a:t>
            </a:r>
            <a:r>
              <a:rPr lang="en-US" altLang="zh-CN" sz="2400" dirty="0" smtClean="0"/>
              <a:t>curb.</a:t>
            </a:r>
          </a:p>
          <a:p>
            <a:pPr latinLnBrk="0"/>
            <a:endParaRPr lang="en-US" altLang="zh-CN" sz="2400" dirty="0" smtClean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 smtClean="0"/>
          </a:p>
          <a:p>
            <a:pPr marL="0" indent="0" latinLnBrk="0">
              <a:buNone/>
            </a:pPr>
            <a:endParaRPr lang="en-US" altLang="zh-CN" sz="2400" dirty="0" smtClean="0"/>
          </a:p>
          <a:p>
            <a:pPr marL="0" indent="0" latinLnBrk="0">
              <a:buNone/>
            </a:pPr>
            <a:endParaRPr lang="en-US" altLang="zh-CN" sz="2400" dirty="0" smtClean="0"/>
          </a:p>
          <a:p>
            <a:pPr latinLnBrk="0"/>
            <a:r>
              <a:rPr lang="en-US" altLang="zh-CN" sz="2400" dirty="0" smtClean="0"/>
              <a:t>Select </a:t>
            </a:r>
            <a:r>
              <a:rPr lang="en-US" altLang="zh-CN" sz="2400" dirty="0"/>
              <a:t>curb candidates closest to the scanning center as curbs</a:t>
            </a:r>
            <a:r>
              <a:rPr lang="en-US" altLang="zh-CN" sz="2400" dirty="0"/>
              <a:t>. </a:t>
            </a:r>
            <a:endParaRPr lang="en-US" altLang="zh-CN" sz="2400" dirty="0" smtClean="0"/>
          </a:p>
          <a:p>
            <a:pPr latinLnBrk="0"/>
            <a:r>
              <a:rPr lang="en-US" altLang="zh-CN" sz="2400" dirty="0" smtClean="0"/>
              <a:t>Use </a:t>
            </a:r>
            <a:r>
              <a:rPr lang="en-US" altLang="zh-CN" sz="2400" dirty="0"/>
              <a:t>a cubic spline interpolation method to generate two smooth road edges from these curb </a:t>
            </a:r>
            <a:r>
              <a:rPr lang="en-US" altLang="zh-CN" sz="2400" dirty="0" smtClean="0"/>
              <a:t>points, and </a:t>
            </a:r>
            <a:r>
              <a:rPr lang="en-US" altLang="zh-CN" sz="2400" dirty="0"/>
              <a:t>finally</a:t>
            </a:r>
            <a:r>
              <a:rPr lang="en-US" altLang="zh-CN" sz="2400" dirty="0" smtClean="0"/>
              <a:t> separate </a:t>
            </a:r>
            <a:r>
              <a:rPr lang="en-US" altLang="zh-CN" sz="2400" dirty="0"/>
              <a:t>road points from </a:t>
            </a:r>
            <a:r>
              <a:rPr lang="en-US" altLang="zh-CN" sz="2400" dirty="0" err="1"/>
              <a:t>nonroad</a:t>
            </a:r>
            <a:r>
              <a:rPr lang="en-US" altLang="zh-CN" sz="2400" dirty="0"/>
              <a:t> points.</a:t>
            </a:r>
            <a:endParaRPr lang="en-US" altLang="zh-CN" sz="2400" dirty="0" smtClean="0"/>
          </a:p>
          <a:p>
            <a:pPr latinLnBrk="0"/>
            <a:endParaRPr lang="en-US" altLang="zh-CN" dirty="0" smtClean="0"/>
          </a:p>
          <a:p>
            <a:pPr latinLnBrk="0"/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46347"/>
          <a:stretch/>
        </p:blipFill>
        <p:spPr>
          <a:xfrm>
            <a:off x="1167685" y="2924944"/>
            <a:ext cx="6613229" cy="9378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22077"/>
            <a:ext cx="7056784" cy="7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Road Surface </a:t>
            </a:r>
            <a:r>
              <a:rPr lang="en-US" b="1" dirty="0" smtClean="0"/>
              <a:t>Extraction Result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92696"/>
            <a:ext cx="8976645" cy="5708104"/>
          </a:xfrm>
        </p:spPr>
        <p:txBody>
          <a:bodyPr>
            <a:normAutofit/>
          </a:bodyPr>
          <a:lstStyle/>
          <a:p>
            <a:pPr lvl="1" latinLnBrk="0"/>
            <a:r>
              <a:rPr lang="en-US" altLang="zh-CN" dirty="0" smtClean="0"/>
              <a:t>Huandao data set </a:t>
            </a:r>
            <a:r>
              <a:rPr lang="en-US" altLang="zh-CN" dirty="0" smtClean="0"/>
              <a:t>containing </a:t>
            </a:r>
            <a:r>
              <a:rPr lang="en-US" altLang="zh-CN" dirty="0"/>
              <a:t>8.4 million points and ICEC </a:t>
            </a:r>
            <a:r>
              <a:rPr lang="en-US" altLang="zh-CN" dirty="0" smtClean="0"/>
              <a:t>date set containing </a:t>
            </a:r>
            <a:r>
              <a:rPr lang="en-US" altLang="zh-CN" dirty="0"/>
              <a:t>5.4 </a:t>
            </a:r>
            <a:r>
              <a:rPr lang="en-US" altLang="zh-CN" dirty="0" smtClean="0"/>
              <a:t>million </a:t>
            </a:r>
            <a:r>
              <a:rPr lang="en-US" altLang="zh-CN" dirty="0" smtClean="0"/>
              <a:t>points.</a:t>
            </a:r>
          </a:p>
          <a:p>
            <a:pPr lvl="1" latinLnBrk="0"/>
            <a:endParaRPr lang="en-US" altLang="zh-CN" dirty="0" smtClean="0"/>
          </a:p>
          <a:p>
            <a:pPr lvl="1" latinLnBrk="0"/>
            <a:endParaRPr lang="en-US" dirty="0"/>
          </a:p>
          <a:p>
            <a:pPr lvl="1" latinLnBrk="0"/>
            <a:endParaRPr lang="en-US" dirty="0"/>
          </a:p>
          <a:p>
            <a:pPr lvl="1" latinLnBrk="0"/>
            <a:endParaRPr lang="en-US" dirty="0" smtClean="0"/>
          </a:p>
          <a:p>
            <a:pPr lvl="1" latinLnBrk="0"/>
            <a:endParaRPr lang="en-US" dirty="0"/>
          </a:p>
          <a:p>
            <a:pPr lvl="1" latinLnBrk="0"/>
            <a:endParaRPr lang="en-US" dirty="0" smtClean="0"/>
          </a:p>
          <a:p>
            <a:pPr lvl="1" latinLnBrk="0"/>
            <a:endParaRPr lang="en-US" dirty="0"/>
          </a:p>
          <a:p>
            <a:pPr lvl="1" latinLnBrk="0"/>
            <a:endParaRPr lang="en-US" dirty="0" smtClean="0"/>
          </a:p>
          <a:p>
            <a:pPr lvl="1" latinLnBrk="0"/>
            <a:endParaRPr lang="en-US" dirty="0"/>
          </a:p>
          <a:p>
            <a:pPr lvl="1" latinLnBrk="0"/>
            <a:endParaRPr lang="en-US" dirty="0" smtClean="0"/>
          </a:p>
          <a:p>
            <a:pPr marL="457200" lvl="1" indent="0" latinLnBrk="0">
              <a:buNone/>
            </a:pPr>
            <a:r>
              <a:rPr lang="en-US" altLang="zh-CN" dirty="0"/>
              <a:t>(Top) </a:t>
            </a:r>
            <a:r>
              <a:rPr lang="en-US" altLang="zh-CN" dirty="0" smtClean="0"/>
              <a:t>Raw MLS data, (</a:t>
            </a:r>
            <a:r>
              <a:rPr lang="en-US" altLang="zh-CN" dirty="0"/>
              <a:t>bottom) extracted road </a:t>
            </a:r>
            <a:r>
              <a:rPr lang="en-US" altLang="zh-CN" dirty="0" smtClean="0"/>
              <a:t>surfaces.</a:t>
            </a:r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3814" t="18200" r="7077" b="8545"/>
          <a:stretch/>
        </p:blipFill>
        <p:spPr>
          <a:xfrm>
            <a:off x="217700" y="1484784"/>
            <a:ext cx="857115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slab2006-Eng">
  <a:themeElements>
    <a:clrScheme name="1_islab2006-Eng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islab2006-Eng">
      <a:majorFont>
        <a:latin typeface="Microsoft Sans Serif"/>
        <a:ea typeface="굴림"/>
        <a:cs typeface=""/>
      </a:majorFont>
      <a:minorFont>
        <a:latin typeface="Microsoft Sans Serif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islab2006-En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39778</TotalTime>
  <Words>1369</Words>
  <Application>Microsoft Office PowerPoint</Application>
  <PresentationFormat>全屏显示(4:3)</PresentationFormat>
  <Paragraphs>192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굴림</vt:lpstr>
      <vt:lpstr>MS PGothic</vt:lpstr>
      <vt:lpstr>휴먼명조</vt:lpstr>
      <vt:lpstr>Arial</vt:lpstr>
      <vt:lpstr>Arial Narrow</vt:lpstr>
      <vt:lpstr>Cambria</vt:lpstr>
      <vt:lpstr>Microsoft Sans Serif</vt:lpstr>
      <vt:lpstr>Tahoma</vt:lpstr>
      <vt:lpstr>Times New Roman</vt:lpstr>
      <vt:lpstr>Wingdings</vt:lpstr>
      <vt:lpstr>1_islab2006-Eng</vt:lpstr>
      <vt:lpstr>Automated Road Information Extraction From Mobile Laser Scanning</vt:lpstr>
      <vt:lpstr>Overview</vt:lpstr>
      <vt:lpstr>Motivation</vt:lpstr>
      <vt:lpstr>MLS System</vt:lpstr>
      <vt:lpstr>Road Surface Extraction</vt:lpstr>
      <vt:lpstr>Data Profiling</vt:lpstr>
      <vt:lpstr>Pseudo Scan Line Generation</vt:lpstr>
      <vt:lpstr>Curb Detection</vt:lpstr>
      <vt:lpstr>Road Surface Extraction Result</vt:lpstr>
      <vt:lpstr>Road Surface Extraction Result</vt:lpstr>
      <vt:lpstr>Road Surface Extraction Result</vt:lpstr>
      <vt:lpstr>GRF Image Generation</vt:lpstr>
      <vt:lpstr>Point-density-dependent Thresholding</vt:lpstr>
      <vt:lpstr>Morphological Operations</vt:lpstr>
      <vt:lpstr>Quantitative Assessment</vt:lpstr>
      <vt:lpstr>Road Markings</vt:lpstr>
      <vt:lpstr>Road Markings</vt:lpstr>
      <vt:lpstr>Pavement Cracks</vt:lpstr>
      <vt:lpstr>Iterative Tensor Voting</vt:lpstr>
      <vt:lpstr>Iterative Tensor Voting</vt:lpstr>
      <vt:lpstr>Pavement Cracks</vt:lpstr>
      <vt:lpstr>Pavement Cracks</vt:lpstr>
      <vt:lpstr>Conclusions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Transport System</dc:title>
  <dc:creator>Heechul_Lim</dc:creator>
  <cp:lastModifiedBy>YU YANG</cp:lastModifiedBy>
  <cp:revision>2414</cp:revision>
  <cp:lastPrinted>2014-08-08T23:35:47Z</cp:lastPrinted>
  <dcterms:created xsi:type="dcterms:W3CDTF">2007-01-05T07:41:06Z</dcterms:created>
  <dcterms:modified xsi:type="dcterms:W3CDTF">2015-04-03T14:51:35Z</dcterms:modified>
</cp:coreProperties>
</file>