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9"/>
  </p:notesMasterIdLst>
  <p:handoutMasterIdLst>
    <p:handoutMasterId r:id="rId30"/>
  </p:handoutMasterIdLst>
  <p:sldIdLst>
    <p:sldId id="256" r:id="rId2"/>
    <p:sldId id="270" r:id="rId3"/>
    <p:sldId id="257" r:id="rId4"/>
    <p:sldId id="261" r:id="rId5"/>
    <p:sldId id="262" r:id="rId6"/>
    <p:sldId id="263" r:id="rId7"/>
    <p:sldId id="271" r:id="rId8"/>
    <p:sldId id="264" r:id="rId9"/>
    <p:sldId id="272" r:id="rId10"/>
    <p:sldId id="273" r:id="rId11"/>
    <p:sldId id="265" r:id="rId12"/>
    <p:sldId id="266" r:id="rId13"/>
    <p:sldId id="274" r:id="rId14"/>
    <p:sldId id="267" r:id="rId15"/>
    <p:sldId id="268" r:id="rId16"/>
    <p:sldId id="269" r:id="rId17"/>
    <p:sldId id="275" r:id="rId18"/>
    <p:sldId id="277" r:id="rId19"/>
    <p:sldId id="276" r:id="rId20"/>
    <p:sldId id="278" r:id="rId21"/>
    <p:sldId id="279" r:id="rId22"/>
    <p:sldId id="284" r:id="rId23"/>
    <p:sldId id="280" r:id="rId24"/>
    <p:sldId id="285" r:id="rId25"/>
    <p:sldId id="281" r:id="rId26"/>
    <p:sldId id="282" r:id="rId27"/>
    <p:sldId id="283" r:id="rId28"/>
  </p:sldIdLst>
  <p:sldSz cx="9144000" cy="6858000" type="screen4x3"/>
  <p:notesSz cx="9926638" cy="6797675"/>
  <p:defaultTextStyle>
    <a:defPPr>
      <a:defRPr lang="ko-K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굴림" pitchFamily="50" charset="-127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굴림" pitchFamily="50" charset="-127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굴림" pitchFamily="50" charset="-127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굴림" pitchFamily="50" charset="-127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굴림" pitchFamily="50" charset="-127"/>
        <a:cs typeface="+mn-cs"/>
      </a:defRPr>
    </a:lvl5pPr>
    <a:lvl6pPr marL="2286000" algn="l" defTabSz="914400" rtl="0" eaLnBrk="1" latinLnBrk="1" hangingPunct="1">
      <a:defRPr sz="2400" kern="1200">
        <a:solidFill>
          <a:schemeClr val="tx1"/>
        </a:solidFill>
        <a:latin typeface="Tahoma" pitchFamily="34" charset="0"/>
        <a:ea typeface="굴림" pitchFamily="50" charset="-127"/>
        <a:cs typeface="+mn-cs"/>
      </a:defRPr>
    </a:lvl6pPr>
    <a:lvl7pPr marL="2743200" algn="l" defTabSz="914400" rtl="0" eaLnBrk="1" latinLnBrk="1" hangingPunct="1">
      <a:defRPr sz="2400" kern="1200">
        <a:solidFill>
          <a:schemeClr val="tx1"/>
        </a:solidFill>
        <a:latin typeface="Tahoma" pitchFamily="34" charset="0"/>
        <a:ea typeface="굴림" pitchFamily="50" charset="-127"/>
        <a:cs typeface="+mn-cs"/>
      </a:defRPr>
    </a:lvl7pPr>
    <a:lvl8pPr marL="3200400" algn="l" defTabSz="914400" rtl="0" eaLnBrk="1" latinLnBrk="1" hangingPunct="1">
      <a:defRPr sz="2400" kern="1200">
        <a:solidFill>
          <a:schemeClr val="tx1"/>
        </a:solidFill>
        <a:latin typeface="Tahoma" pitchFamily="34" charset="0"/>
        <a:ea typeface="굴림" pitchFamily="50" charset="-127"/>
        <a:cs typeface="+mn-cs"/>
      </a:defRPr>
    </a:lvl8pPr>
    <a:lvl9pPr marL="3657600" algn="l" defTabSz="914400" rtl="0" eaLnBrk="1" latinLnBrk="1" hangingPunct="1">
      <a:defRPr sz="2400" kern="1200">
        <a:solidFill>
          <a:schemeClr val="tx1"/>
        </a:solidFill>
        <a:latin typeface="Tahoma" pitchFamily="34" charset="0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539" autoAdjust="0"/>
  </p:normalViewPr>
  <p:slideViewPr>
    <p:cSldViewPr showGuides="1">
      <p:cViewPr varScale="1">
        <p:scale>
          <a:sx n="116" d="100"/>
          <a:sy n="11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18" d="100"/>
          <a:sy n="118" d="100"/>
        </p:scale>
        <p:origin x="-2034" y="-102"/>
      </p:cViewPr>
      <p:guideLst>
        <p:guide orient="horz" pos="2141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FB08564-2D85-4F13-ACAB-7B0A17B0BB53}" type="datetimeFigureOut">
              <a:rPr lang="ko-KR" altLang="en-US"/>
              <a:pPr>
                <a:defRPr/>
              </a:pPr>
              <a:t>2012-07-20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5E3A478-93CB-44A7-BD1D-6ABD3376454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0004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kumimoji="1" sz="1200">
                <a:latin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kumimoji="1" sz="1200">
                <a:latin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75"/>
            <a:ext cx="7942262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latinLnBrk="1">
              <a:defRPr kumimoji="1" sz="1200">
                <a:latin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456363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latinLnBrk="1">
              <a:defRPr kumimoji="1" sz="1200">
                <a:latin typeface="굴림" pitchFamily="50" charset="-127"/>
              </a:defRPr>
            </a:lvl1pPr>
          </a:lstStyle>
          <a:p>
            <a:pPr>
              <a:defRPr/>
            </a:pPr>
            <a:fld id="{1A08542C-4C6D-4579-B26D-67037382979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41369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pitchFamily="50" charset="-127"/>
              </a:defRPr>
            </a:lvl9pPr>
          </a:lstStyle>
          <a:p>
            <a:pPr eaLnBrk="1" hangingPunct="1"/>
            <a:fld id="{5686214C-2F51-495D-8085-4C4EF510BB60}" type="slidenum">
              <a:rPr lang="en-US" altLang="ko-KR" sz="1200" smtClean="0">
                <a:latin typeface="굴림" pitchFamily="50" charset="-127"/>
              </a:rPr>
              <a:pPr eaLnBrk="1" hangingPunct="1"/>
              <a:t>1</a:t>
            </a:fld>
            <a:endParaRPr lang="en-US" altLang="ko-KR" sz="1200" smtClean="0">
              <a:latin typeface="굴림" pitchFamily="50" charset="-127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ko-KR" b="1" smtClean="0"/>
              <a:t>Hi!! I will present for </a:t>
            </a:r>
            <a:r>
              <a:rPr lang="en-US" altLang="ko-KR" b="1" smtClean="0">
                <a:latin typeface="Arial" charset="0"/>
              </a:rPr>
              <a:t>‘</a:t>
            </a:r>
            <a:r>
              <a:rPr lang="en-US" altLang="ko-KR" b="1" smtClean="0"/>
              <a:t>correspondence across structured multiple cameras for human tracking</a:t>
            </a:r>
            <a:r>
              <a:rPr lang="en-US" altLang="ko-KR" b="1" smtClean="0">
                <a:latin typeface="Arial" charset="0"/>
              </a:rPr>
              <a:t>’</a:t>
            </a:r>
            <a:r>
              <a:rPr lang="en-US" altLang="ko-KR" b="1" smtClean="0"/>
              <a:t>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ymbolmark01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491038"/>
            <a:ext cx="2439987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95300" y="3933825"/>
            <a:ext cx="81534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ko-KR" altLang="ko-KR" b="1">
              <a:latin typeface="Arial Narrow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gray">
          <a:xfrm>
            <a:off x="0" y="2636838"/>
            <a:ext cx="9144000" cy="71437"/>
          </a:xfrm>
          <a:prstGeom prst="rect">
            <a:avLst/>
          </a:prstGeom>
          <a:gradFill rotWithShape="1">
            <a:gsLst>
              <a:gs pos="0">
                <a:srgbClr val="766000"/>
              </a:gs>
              <a:gs pos="100000">
                <a:srgbClr val="FFDE53"/>
              </a:gs>
            </a:gsLst>
            <a:lin ang="0" scaled="1"/>
          </a:gradFill>
          <a:ln w="3175">
            <a:solidFill>
              <a:srgbClr val="FFDE5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ko-KR" altLang="ko-K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4625" y="981075"/>
            <a:ext cx="8718550" cy="1466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 tIns="45720" rIns="91440" bIns="45720" anchor="b" anchorCtr="0"/>
          <a:lstStyle>
            <a:lvl1pPr>
              <a:defRPr sz="4000" b="0">
                <a:ea typeface="휴먼명조" pitchFamily="2" charset="-127"/>
              </a:defRPr>
            </a:lvl1pPr>
          </a:lstStyle>
          <a:p>
            <a:pPr lvl="0"/>
            <a:r>
              <a:rPr lang="ko-KR" altLang="en-US" noProof="0" smtClean="0"/>
              <a:t>마스터 제목 스타일 편집</a:t>
            </a:r>
            <a:endParaRPr lang="en-US" altLang="ko-KR" noProof="0" smtClean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4625" y="2852738"/>
            <a:ext cx="8718550" cy="27368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/>
            </a:lvl1pPr>
          </a:lstStyle>
          <a:p>
            <a:pPr lvl="0"/>
            <a:r>
              <a:rPr lang="ko-KR" altLang="en-US" noProof="0" smtClean="0"/>
              <a:t>마스터 부제목 스타일 편집</a:t>
            </a:r>
            <a:endParaRPr lang="en-US" altLang="ko-KR" noProof="0" smtClean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2819400" y="59436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8A0C654-FB1A-4616-B6CE-E97B5AFB327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87398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87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087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087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7998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250825" y="547688"/>
            <a:ext cx="4244975" cy="57610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547688"/>
            <a:ext cx="4244975" cy="57610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6109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250825" y="547688"/>
            <a:ext cx="8642350" cy="5761037"/>
          </a:xfrm>
        </p:spPr>
        <p:txBody>
          <a:bodyPr/>
          <a:lstStyle/>
          <a:p>
            <a:pPr lvl="0"/>
            <a:r>
              <a:rPr lang="ko-KR" altLang="en-US" noProof="0" smtClean="0"/>
              <a:t>표를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2812732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8043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315922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50825" y="547688"/>
            <a:ext cx="4244975" cy="5761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547688"/>
            <a:ext cx="4244975" cy="5761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1496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379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4462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54910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05323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33400"/>
          </a:xfrm>
          <a:prstGeom prst="rect">
            <a:avLst/>
          </a:prstGeom>
          <a:gradFill rotWithShape="0">
            <a:gsLst>
              <a:gs pos="0">
                <a:srgbClr val="D0D0D0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10800" rIns="18000" bIns="10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547688"/>
            <a:ext cx="8642350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Master </a:t>
            </a:r>
          </a:p>
          <a:p>
            <a:pPr lvl="1"/>
            <a:r>
              <a:rPr lang="en-US" altLang="ko-KR" smtClean="0"/>
              <a:t>Master </a:t>
            </a:r>
          </a:p>
          <a:p>
            <a:pPr lvl="2"/>
            <a:r>
              <a:rPr lang="en-US" altLang="ko-KR" smtClean="0"/>
              <a:t>Master</a:t>
            </a:r>
          </a:p>
          <a:p>
            <a:pPr lvl="3"/>
            <a:r>
              <a:rPr lang="en-US" altLang="ko-KR" smtClean="0"/>
              <a:t>Master</a:t>
            </a:r>
          </a:p>
          <a:p>
            <a:pPr lvl="4"/>
            <a:r>
              <a:rPr lang="en-US" altLang="ko-KR" smtClean="0"/>
              <a:t>Master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954338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/>
            <a:fld id="{ECB43F28-AD0A-4105-A71D-861ABB7534F4}" type="slidenum">
              <a:rPr lang="en-US" altLang="ko-KR" sz="1400"/>
              <a:pPr algn="r"/>
              <a:t>‹#›</a:t>
            </a:fld>
            <a:endParaRPr lang="en-US" altLang="ko-KR" sz="140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6804025" y="6453188"/>
            <a:ext cx="2339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en-US" altLang="ko-KR" sz="1400" b="1">
                <a:solidFill>
                  <a:srgbClr val="444444"/>
                </a:solidFill>
                <a:latin typeface="Microsoft Sans Serif" pitchFamily="34" charset="0"/>
                <a:ea typeface="MS PGothic" pitchFamily="34" charset="-128"/>
              </a:rPr>
              <a:t>Intelligent Systems Lab.</a:t>
            </a:r>
          </a:p>
        </p:txBody>
      </p:sp>
      <p:pic>
        <p:nvPicPr>
          <p:cNvPr id="1030" name="Picture 6" descr="logotype02"/>
          <p:cNvPicPr>
            <a:picLocks noChangeAspect="1" noChangeArrowheads="1"/>
          </p:cNvPicPr>
          <p:nvPr/>
        </p:nvPicPr>
        <p:blipFill>
          <a:blip r:embed="rId15">
            <a:lum bright="6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9" t="36694" r="7889" b="26613"/>
          <a:stretch>
            <a:fillRect/>
          </a:stretch>
        </p:blipFill>
        <p:spPr bwMode="auto">
          <a:xfrm>
            <a:off x="611188" y="6597650"/>
            <a:ext cx="230505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logo"/>
          <p:cNvPicPr>
            <a:picLocks noChangeAspect="1" noChangeArrowheads="1"/>
          </p:cNvPicPr>
          <p:nvPr/>
        </p:nvPicPr>
        <p:blipFill>
          <a:blip r:embed="rId16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10294"/>
          <a:stretch>
            <a:fillRect/>
          </a:stretch>
        </p:blipFill>
        <p:spPr bwMode="auto">
          <a:xfrm>
            <a:off x="34925" y="6453188"/>
            <a:ext cx="5762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0" y="6351588"/>
            <a:ext cx="9144000" cy="69850"/>
          </a:xfrm>
          <a:prstGeom prst="rect">
            <a:avLst/>
          </a:prstGeom>
          <a:gradFill rotWithShape="0">
            <a:gsLst>
              <a:gs pos="0">
                <a:srgbClr val="333333"/>
              </a:gs>
              <a:gs pos="100000">
                <a:srgbClr val="D0D0D0"/>
              </a:gs>
            </a:gsLst>
            <a:lin ang="0" scaled="1"/>
          </a:gradFill>
          <a:ln w="3175">
            <a:solidFill>
              <a:srgbClr val="ABABA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ko-KR" altLang="ko-KR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gray">
          <a:xfrm>
            <a:off x="0" y="534988"/>
            <a:ext cx="9144000" cy="71437"/>
          </a:xfrm>
          <a:prstGeom prst="rect">
            <a:avLst/>
          </a:prstGeom>
          <a:gradFill rotWithShape="1">
            <a:gsLst>
              <a:gs pos="0">
                <a:srgbClr val="766000"/>
              </a:gs>
              <a:gs pos="100000">
                <a:srgbClr val="FFDE53"/>
              </a:gs>
            </a:gsLst>
            <a:lin ang="0" scaled="1"/>
          </a:gradFill>
          <a:ln w="3175">
            <a:solidFill>
              <a:srgbClr val="E8B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ko-KR" altLang="ko-KR"/>
          </a:p>
        </p:txBody>
      </p:sp>
      <p:pic>
        <p:nvPicPr>
          <p:cNvPr id="1034" name="Picture 10" descr="symbolmark01"/>
          <p:cNvPicPr>
            <a:picLocks noChangeAspect="1" noChangeArrowheads="1"/>
          </p:cNvPicPr>
          <p:nvPr/>
        </p:nvPicPr>
        <p:blipFill>
          <a:blip r:embed="rId1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725" y="0"/>
            <a:ext cx="5397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rtl="0" eaLnBrk="1" fontAlgn="ctr" latinLnBrk="1" hangingPunct="1">
        <a:spcBef>
          <a:spcPct val="0"/>
        </a:spcBef>
        <a:spcAft>
          <a:spcPct val="0"/>
        </a:spcAft>
        <a:defRPr kumimoji="1" sz="3200" b="1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1" fontAlgn="ctr" latinLnBrk="1" hangingPunct="1">
        <a:spcBef>
          <a:spcPct val="0"/>
        </a:spcBef>
        <a:spcAft>
          <a:spcPct val="0"/>
        </a:spcAft>
        <a:defRPr kumimoji="1" sz="3200" b="1">
          <a:solidFill>
            <a:schemeClr val="bg2"/>
          </a:solidFill>
          <a:latin typeface="맑은 고딕" pitchFamily="50" charset="-127"/>
          <a:ea typeface="맑은 고딕" pitchFamily="50" charset="-127"/>
        </a:defRPr>
      </a:lvl2pPr>
      <a:lvl3pPr algn="ctr" rtl="0" eaLnBrk="1" fontAlgn="ctr" latinLnBrk="1" hangingPunct="1">
        <a:spcBef>
          <a:spcPct val="0"/>
        </a:spcBef>
        <a:spcAft>
          <a:spcPct val="0"/>
        </a:spcAft>
        <a:defRPr kumimoji="1" sz="3200" b="1">
          <a:solidFill>
            <a:schemeClr val="bg2"/>
          </a:solidFill>
          <a:latin typeface="맑은 고딕" pitchFamily="50" charset="-127"/>
          <a:ea typeface="맑은 고딕" pitchFamily="50" charset="-127"/>
        </a:defRPr>
      </a:lvl3pPr>
      <a:lvl4pPr algn="ctr" rtl="0" eaLnBrk="1" fontAlgn="ctr" latinLnBrk="1" hangingPunct="1">
        <a:spcBef>
          <a:spcPct val="0"/>
        </a:spcBef>
        <a:spcAft>
          <a:spcPct val="0"/>
        </a:spcAft>
        <a:defRPr kumimoji="1" sz="3200" b="1">
          <a:solidFill>
            <a:schemeClr val="bg2"/>
          </a:solidFill>
          <a:latin typeface="맑은 고딕" pitchFamily="50" charset="-127"/>
          <a:ea typeface="맑은 고딕" pitchFamily="50" charset="-127"/>
        </a:defRPr>
      </a:lvl4pPr>
      <a:lvl5pPr algn="ctr" rtl="0" eaLnBrk="1" fontAlgn="ctr" latinLnBrk="1" hangingPunct="1">
        <a:spcBef>
          <a:spcPct val="0"/>
        </a:spcBef>
        <a:spcAft>
          <a:spcPct val="0"/>
        </a:spcAft>
        <a:defRPr kumimoji="1" sz="3200" b="1">
          <a:solidFill>
            <a:schemeClr val="bg2"/>
          </a:solidFill>
          <a:latin typeface="맑은 고딕" pitchFamily="50" charset="-127"/>
          <a:ea typeface="맑은 고딕" pitchFamily="50" charset="-127"/>
        </a:defRPr>
      </a:lvl5pPr>
      <a:lvl6pPr marL="457200" algn="ctr" rtl="0" eaLnBrk="1" fontAlgn="ctr" latinLnBrk="1" hangingPunct="1">
        <a:spcBef>
          <a:spcPct val="0"/>
        </a:spcBef>
        <a:spcAft>
          <a:spcPct val="0"/>
        </a:spcAft>
        <a:defRPr kumimoji="1" sz="3200" b="1">
          <a:solidFill>
            <a:schemeClr val="bg2"/>
          </a:solidFill>
          <a:latin typeface="Arial Narrow" pitchFamily="34" charset="0"/>
          <a:ea typeface="굴림" pitchFamily="50" charset="-127"/>
        </a:defRPr>
      </a:lvl6pPr>
      <a:lvl7pPr marL="914400" algn="ctr" rtl="0" eaLnBrk="1" fontAlgn="ctr" latinLnBrk="1" hangingPunct="1">
        <a:spcBef>
          <a:spcPct val="0"/>
        </a:spcBef>
        <a:spcAft>
          <a:spcPct val="0"/>
        </a:spcAft>
        <a:defRPr kumimoji="1" sz="3200" b="1">
          <a:solidFill>
            <a:schemeClr val="bg2"/>
          </a:solidFill>
          <a:latin typeface="Arial Narrow" pitchFamily="34" charset="0"/>
          <a:ea typeface="굴림" pitchFamily="50" charset="-127"/>
        </a:defRPr>
      </a:lvl7pPr>
      <a:lvl8pPr marL="1371600" algn="ctr" rtl="0" eaLnBrk="1" fontAlgn="ctr" latinLnBrk="1" hangingPunct="1">
        <a:spcBef>
          <a:spcPct val="0"/>
        </a:spcBef>
        <a:spcAft>
          <a:spcPct val="0"/>
        </a:spcAft>
        <a:defRPr kumimoji="1" sz="3200" b="1">
          <a:solidFill>
            <a:schemeClr val="bg2"/>
          </a:solidFill>
          <a:latin typeface="Arial Narrow" pitchFamily="34" charset="0"/>
          <a:ea typeface="굴림" pitchFamily="50" charset="-127"/>
        </a:defRPr>
      </a:lvl8pPr>
      <a:lvl9pPr marL="1828800" algn="ctr" rtl="0" eaLnBrk="1" fontAlgn="ctr" latinLnBrk="1" hangingPunct="1">
        <a:spcBef>
          <a:spcPct val="0"/>
        </a:spcBef>
        <a:spcAft>
          <a:spcPct val="0"/>
        </a:spcAft>
        <a:defRPr kumimoji="1" sz="3200" b="1">
          <a:solidFill>
            <a:schemeClr val="bg2"/>
          </a:solidFill>
          <a:latin typeface="Arial Narrow" pitchFamily="34" charset="0"/>
          <a:ea typeface="굴림" pitchFamily="50" charset="-127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Blip>
          <a:blip r:embed="rId18"/>
        </a:buBlip>
        <a:defRPr kumimoji="1"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Blip>
          <a:blip r:embed="rId18"/>
        </a:buBlip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Blip>
          <a:blip r:embed="rId18"/>
        </a:buBlip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Blip>
          <a:blip r:embed="rId18"/>
        </a:buBlip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Blip>
          <a:blip r:embed="rId18"/>
        </a:buBlip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Blip>
          <a:blip r:embed="rId18"/>
        </a:buBlip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Blip>
          <a:blip r:embed="rId18"/>
        </a:buBlip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Blip>
          <a:blip r:embed="rId18"/>
        </a:buBlip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Blip>
          <a:blip r:embed="rId18"/>
        </a:buBlip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eodonguk@islab.ulsan.ac.k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6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3.wmf"/><Relationship Id="rId5" Type="http://schemas.openxmlformats.org/officeDocument/2006/relationships/image" Target="../media/image10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4625" y="188913"/>
            <a:ext cx="8718550" cy="2259012"/>
          </a:xfrm>
          <a:noFill/>
        </p:spPr>
        <p:txBody>
          <a:bodyPr anchor="ctr"/>
          <a:lstStyle/>
          <a:p>
            <a:pPr eaLnBrk="1" hangingPunct="1"/>
            <a:r>
              <a:rPr lang="en-US" altLang="ko-KR" dirty="0" smtClean="0">
                <a:ea typeface="맑은 고딕" pitchFamily="50" charset="-127"/>
              </a:rPr>
              <a:t>Tracking Multiple Occluding People by Localizing on Multiple Scene Planes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anchor="ctr"/>
          <a:lstStyle/>
          <a:p>
            <a:pPr>
              <a:lnSpc>
                <a:spcPct val="90000"/>
              </a:lnSpc>
            </a:pPr>
            <a:r>
              <a:rPr lang="en-US" altLang="ko-KR" dirty="0" err="1" smtClean="0"/>
              <a:t>Saad</a:t>
            </a:r>
            <a:r>
              <a:rPr lang="en-US" altLang="ko-KR" dirty="0" smtClean="0"/>
              <a:t> M. Khan and Mubarak Shah, PAMI</a:t>
            </a:r>
            <a:r>
              <a:rPr lang="en-US" altLang="ko-KR" dirty="0"/>
              <a:t>, VOL. 31, NO. 3, MARCH 2009, </a:t>
            </a:r>
            <a:endParaRPr lang="en-US" altLang="ko-KR" dirty="0" smtClean="0"/>
          </a:p>
          <a:p>
            <a:pPr eaLnBrk="1" hangingPunct="1">
              <a:lnSpc>
                <a:spcPct val="90000"/>
              </a:lnSpc>
            </a:pPr>
            <a:endParaRPr lang="en-US" altLang="ko-KR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ko-KR" dirty="0" err="1" smtClean="0"/>
              <a:t>Donguk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Seo</a:t>
            </a:r>
            <a:endParaRPr lang="en-US" altLang="ko-KR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ko-KR" dirty="0" smtClean="0">
                <a:hlinkClick r:id="rId3"/>
              </a:rPr>
              <a:t>seodonguk@islab.ulsan.ac.kr</a:t>
            </a:r>
            <a:endParaRPr lang="en-US" altLang="ko-KR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ko-KR" b="1" dirty="0" smtClean="0">
                <a:solidFill>
                  <a:srgbClr val="0000FF"/>
                </a:solidFill>
              </a:rPr>
              <a:t>2012.07.21</a:t>
            </a:r>
            <a:endParaRPr lang="en-US" altLang="ko-KR" b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Modeling clutter and FOV </a:t>
            </a:r>
            <a:r>
              <a:rPr lang="en-US" altLang="ko-KR" dirty="0" smtClean="0"/>
              <a:t>constraints(3)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b="0" dirty="0" smtClean="0"/>
                  <a:t>To assign higher confidence to foreground detected from views with lesser clutter</a:t>
                </a:r>
              </a:p>
              <a:p>
                <a:endParaRPr lang="en-US" altLang="ko-KR" dirty="0"/>
              </a:p>
              <a:p>
                <a:endParaRPr lang="en-US" altLang="ko-KR" dirty="0" smtClean="0"/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grow m:val="on"/>
                        <m:supHide m:val="on"/>
                        <m:ctrlPr>
                          <a:rPr lang="ko-KR" altLang="en-US" i="1">
                            <a:latin typeface="Cambria Math"/>
                          </a:rPr>
                        </m:ctrlPr>
                      </m:naryPr>
                      <m:sub>
                        <m:r>
                          <a:rPr lang="ko-KR" altLang="en-US" i="1">
                            <a:latin typeface="Cambria Math"/>
                          </a:rPr>
                          <m:t>𝑖</m:t>
                        </m:r>
                      </m:sub>
                      <m:sup/>
                      <m:e>
                        <m:f>
                          <m:f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ko-KR" altLang="en-US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ko-KR" alt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ko-KR" altLang="en-US" i="1">
                                    <a:latin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ko-KR" alt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lang="en-US" altLang="ko-KR" dirty="0" smtClean="0"/>
                  <a:t>: a normalizing factor</a:t>
                </a:r>
              </a:p>
              <a:p>
                <a:r>
                  <a:rPr lang="en-US" altLang="ko-KR" b="0" dirty="0" smtClean="0"/>
                  <a:t>The overlapping FOV of all cameras</a:t>
                </a:r>
              </a:p>
              <a:p>
                <a:endParaRPr lang="en-US" altLang="ko-KR" dirty="0"/>
              </a:p>
              <a:p>
                <a:endParaRPr lang="en-US" altLang="ko-KR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/>
                      </a:rPr>
                      <m:t>𝛿</m:t>
                    </m:r>
                    <m:d>
                      <m:dPr>
                        <m:ctrlPr>
                          <a:rPr lang="en-US" altLang="ko-KR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altLang="ko-KR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ko-KR" altLang="en-US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ko-KR" altLang="en-US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ko-KR" altLang="en-US" i="1"/>
                                <m:t>if</m:t>
                              </m:r>
                              <m:r>
                                <m:rPr>
                                  <m:nor/>
                                </m:rPr>
                                <a:rPr lang="ko-KR" altLang="en-US" i="1"/>
                                <m:t> </m:t>
                              </m:r>
                              <m:r>
                                <a:rPr lang="ko-KR" alt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m:rPr>
                                  <m:nor/>
                                </m:rPr>
                                <a:rPr lang="ko-KR" altLang="en-US" i="1"/>
                                <m:t> </m:t>
                              </m:r>
                              <m:r>
                                <m:rPr>
                                  <m:nor/>
                                </m:rPr>
                                <a:rPr lang="ko-KR" altLang="en-US" i="1"/>
                                <m:t>inside</m:t>
                              </m:r>
                              <m:r>
                                <m:rPr>
                                  <m:nor/>
                                </m:rPr>
                                <a:rPr lang="ko-KR" altLang="en-US" i="1"/>
                                <m:t> </m:t>
                              </m:r>
                              <m:r>
                                <m:rPr>
                                  <m:nor/>
                                </m:rPr>
                                <a:rPr lang="ko-KR" altLang="en-US" i="1"/>
                                <m:t>image</m:t>
                              </m:r>
                              <m:r>
                                <m:rPr>
                                  <m:nor/>
                                </m:rPr>
                                <a:rPr lang="ko-KR" altLang="en-US" i="1"/>
                                <m:t> </m:t>
                              </m:r>
                              <m:r>
                                <m:rPr>
                                  <m:nor/>
                                </m:rPr>
                                <a:rPr lang="ko-KR" altLang="en-US" i="1"/>
                                <m:t>dimensions</m:t>
                              </m:r>
                            </m:e>
                          </m:mr>
                          <m:mr>
                            <m:e>
                              <m:r>
                                <a:rPr lang="ko-KR" altLang="en-US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ko-KR" altLang="en-US" i="1"/>
                                <m:t>otherwise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ko-KR" dirty="0" smtClean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i="1" smtClean="0">
                        <a:latin typeface="Cambria Math"/>
                        <a:ea typeface="Cambria Math"/>
                      </a:rPr>
                      <m:t>Γ</m:t>
                    </m:r>
                    <m:d>
                      <m:dPr>
                        <m:ctrlPr>
                          <a:rPr lang="en-US" altLang="ko-KR" i="1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ko-KR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altLang="ko-KR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ko-KR" altLang="en-US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ko-KR" b="0" i="0" smtClean="0">
                                  <a:latin typeface="Cambria Math"/>
                                </a:rPr>
                                <m:t>l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/>
                                </a:rPr>
                                <m:t>og</m:t>
                              </m:r>
                              <m:r>
                                <m:rPr>
                                  <m:brk m:alnAt="7"/>
                                </m:rPr>
                                <a:rPr lang="en-US" altLang="ko-KR" b="0" i="1" smtClean="0">
                                  <a:latin typeface="Cambria Math"/>
                                </a:rPr>
                                <m:t>⁡</m:t>
                              </m:r>
                              <m:r>
                                <a:rPr lang="en-US" altLang="ko-KR" b="0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altLang="ko-KR" b="0" i="1" smtClean="0">
                                  <a:latin typeface="Cambria Math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ko-KR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m:rPr>
                                  <m:brk m:alnAt="7"/>
                                </m:rPr>
                                <a:rPr lang="en-US" altLang="ko-KR" b="0" i="1" smtClean="0">
                                  <a:latin typeface="Cambria Math"/>
                                </a:rPr>
                                <m:t>)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ko-KR" altLang="en-US" i="1"/>
                                <m:t>if</m:t>
                              </m:r>
                              <m:r>
                                <m:rPr>
                                  <m:nor/>
                                </m:rPr>
                                <a:rPr lang="ko-KR" altLang="en-US" i="1"/>
                                <m:t> </m:t>
                              </m:r>
                              <m:r>
                                <a:rPr lang="ko-KR" altLang="en-US" i="1" smtClean="0">
                                  <a:latin typeface="Cambria Math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ko-KR" b="0" i="1" smtClean="0">
                                  <a:latin typeface="Cambria Math"/>
                                </a:rPr>
                                <m:t>=1</m:t>
                              </m:r>
                            </m:e>
                          </m:mr>
                          <m:mr>
                            <m:e>
                              <m:r>
                                <a:rPr lang="ko-KR" altLang="en-US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ko-KR" altLang="en-US" i="1"/>
                                <m:t>otherwise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ko-KR" dirty="0"/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grow m:val="on"/>
                        <m:supHide m:val="on"/>
                        <m:ctrlPr>
                          <a:rPr lang="ko-KR" altLang="en-US" i="1">
                            <a:latin typeface="Cambria Math"/>
                          </a:rPr>
                        </m:ctrlPr>
                      </m:naryPr>
                      <m:sub>
                        <m:r>
                          <a:rPr lang="ko-KR" altLang="en-US" i="1">
                            <a:latin typeface="Cambria Math"/>
                          </a:rPr>
                          <m:t>𝑖</m:t>
                        </m:r>
                      </m:sub>
                      <m:sup/>
                      <m:e>
                        <m:r>
                          <a:rPr lang="ko-KR" altLang="en-US" i="1">
                            <a:latin typeface="Cambria Math"/>
                          </a:rPr>
                          <m:t>𝛿</m:t>
                        </m:r>
                        <m:d>
                          <m:d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ko-KR" alt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ko-KR" altLang="en-US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ko-KR" alt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US" altLang="ko-KR" dirty="0" smtClean="0"/>
                  <a:t>: higher confidence in regions with greater view overlap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t="-847" r="-1763" b="-70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그룹 3"/>
          <p:cNvGrpSpPr/>
          <p:nvPr/>
        </p:nvGrpSpPr>
        <p:grpSpPr>
          <a:xfrm>
            <a:off x="755576" y="1412776"/>
            <a:ext cx="7663086" cy="869950"/>
            <a:chOff x="-363020" y="5402982"/>
            <a:chExt cx="7663086" cy="869950"/>
          </a:xfrm>
        </p:grpSpPr>
        <p:graphicFrame>
          <p:nvGraphicFramePr>
            <p:cNvPr id="5" name="개체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9670780"/>
                </p:ext>
              </p:extLst>
            </p:nvPr>
          </p:nvGraphicFramePr>
          <p:xfrm>
            <a:off x="-363020" y="5402982"/>
            <a:ext cx="5394326" cy="869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93" name="Equation" r:id="rId4" imgW="2768400" imgH="444240" progId="Equation.DSMT4">
                    <p:embed/>
                  </p:oleObj>
                </mc:Choice>
                <mc:Fallback>
                  <p:oleObj name="Equation" r:id="rId4" imgW="276840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63020" y="5402982"/>
                          <a:ext cx="5394326" cy="869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6868018" y="5621001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smtClean="0">
                  <a:latin typeface="+mn-ea"/>
                  <a:ea typeface="+mn-ea"/>
                </a:rPr>
                <a:t>(6)</a:t>
              </a:r>
              <a:endParaRPr lang="ko-KR" altLang="en-US" sz="2000" dirty="0">
                <a:latin typeface="+mn-ea"/>
                <a:ea typeface="+mn-ea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374650" y="3500438"/>
            <a:ext cx="8021432" cy="869950"/>
            <a:chOff x="-721366" y="5402412"/>
            <a:chExt cx="8021432" cy="869950"/>
          </a:xfrm>
        </p:grpSpPr>
        <p:graphicFrame>
          <p:nvGraphicFramePr>
            <p:cNvPr id="8" name="개체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9283490"/>
                </p:ext>
              </p:extLst>
            </p:nvPr>
          </p:nvGraphicFramePr>
          <p:xfrm>
            <a:off x="-721366" y="5402412"/>
            <a:ext cx="6111875" cy="869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94" name="Equation" r:id="rId6" imgW="3136680" imgH="444240" progId="Equation.DSMT4">
                    <p:embed/>
                  </p:oleObj>
                </mc:Choice>
                <mc:Fallback>
                  <p:oleObj name="Equation" r:id="rId6" imgW="313668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721366" y="5402412"/>
                          <a:ext cx="6111875" cy="869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6868018" y="5621001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smtClean="0">
                  <a:latin typeface="+mn-ea"/>
                  <a:ea typeface="+mn-ea"/>
                </a:rPr>
                <a:t>(7)</a:t>
              </a:r>
              <a:endParaRPr lang="ko-KR" altLang="en-US" sz="2000" dirty="0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007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Localization at multiple planes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/>
                          </a:rPr>
                          <m:t>𝐻</m:t>
                        </m:r>
                      </m:e>
                      <m:sub>
                        <m:sSub>
                          <m:sSub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𝑖</m:t>
                            </m:r>
                          </m:e>
                          <m:sub>
                            <m:r>
                              <a:rPr lang="ko-KR" altLang="en-US" i="1">
                                <a:latin typeface="Cambria Math"/>
                              </a:rPr>
                              <m:t>𝜋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ko-KR" b="0" dirty="0" smtClean="0"/>
                  <a:t>: the </a:t>
                </a:r>
                <a:r>
                  <a:rPr lang="en-US" altLang="ko-KR" b="0" dirty="0" err="1" smtClean="0"/>
                  <a:t>homography</a:t>
                </a:r>
                <a:r>
                  <a:rPr lang="en-US" altLang="ko-KR" b="0" dirty="0" smtClean="0"/>
                  <a:t> induced by a reference scene plane </a:t>
                </a:r>
                <a14:m>
                  <m:oMath xmlns:m="http://schemas.openxmlformats.org/officeDocument/2006/math">
                    <m:r>
                      <a:rPr lang="ko-KR" altLang="en-US" b="0" i="1" smtClean="0">
                        <a:latin typeface="Cambria Math"/>
                      </a:rPr>
                      <m:t>𝜋</m:t>
                    </m:r>
                  </m:oMath>
                </a14:m>
                <a:r>
                  <a:rPr lang="en-US" altLang="ko-KR" dirty="0" smtClean="0"/>
                  <a:t> </a:t>
                </a:r>
                <a:r>
                  <a:rPr lang="en-US" altLang="ko-KR" b="0" dirty="0" smtClean="0"/>
                  <a:t>between views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b="0" dirty="0" smtClean="0"/>
                  <a:t>and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𝑗</m:t>
                    </m:r>
                  </m:oMath>
                </a14:m>
                <a:endParaRPr lang="en-US" altLang="ko-KR" b="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/>
                          </a:rPr>
                          <m:t>𝐻</m:t>
                        </m:r>
                      </m:e>
                      <m:sub>
                        <m:sSub>
                          <m:sSub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𝑖</m:t>
                            </m:r>
                          </m:e>
                          <m:sub>
                            <m:r>
                              <a:rPr lang="ko-KR" altLang="en-US" i="1">
                                <a:latin typeface="Cambria Math"/>
                              </a:rPr>
                              <m:t>𝜙</m:t>
                            </m:r>
                          </m:sub>
                        </m:sSub>
                        <m:r>
                          <a:rPr lang="ko-KR" altLang="en-US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ko-KR" b="0" dirty="0" smtClean="0"/>
                  <a:t>: the </a:t>
                </a:r>
                <a:r>
                  <a:rPr lang="en-US" altLang="ko-KR" b="0" dirty="0" err="1" smtClean="0"/>
                  <a:t>homography</a:t>
                </a:r>
                <a:r>
                  <a:rPr lang="en-US" altLang="ko-KR" b="0" dirty="0" smtClean="0"/>
                  <a:t> induced by a plane </a:t>
                </a:r>
                <a14:m>
                  <m:oMath xmlns:m="http://schemas.openxmlformats.org/officeDocument/2006/math">
                    <m:r>
                      <a:rPr lang="ko-KR" altLang="en-US" b="0" i="1" smtClean="0">
                        <a:latin typeface="Cambria Math"/>
                      </a:rPr>
                      <m:t>𝜙</m:t>
                    </m:r>
                  </m:oMath>
                </a14:m>
                <a:r>
                  <a:rPr lang="ko-KR" altLang="en-US" b="0" dirty="0" smtClean="0"/>
                  <a:t> </a:t>
                </a:r>
                <a:r>
                  <a:rPr lang="en-US" altLang="ko-KR" b="0" dirty="0" smtClean="0"/>
                  <a:t>parallel to </a:t>
                </a:r>
                <a14:m>
                  <m:oMath xmlns:m="http://schemas.openxmlformats.org/officeDocument/2006/math">
                    <m:r>
                      <a:rPr lang="ko-KR" altLang="en-US" b="0" i="1" smtClean="0">
                        <a:latin typeface="Cambria Math"/>
                      </a:rPr>
                      <m:t>𝜋</m:t>
                    </m:r>
                  </m:oMath>
                </a14:m>
                <a:endParaRPr lang="en-US" altLang="ko-KR" b="0" dirty="0" smtClean="0"/>
              </a:p>
              <a:p>
                <a:endParaRPr lang="en-US" altLang="ko-KR" b="0" dirty="0"/>
              </a:p>
              <a:p>
                <a:endParaRPr lang="en-US" altLang="ko-KR" b="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b="1">
                            <a:latin typeface="Cambria Math"/>
                          </a:rPr>
                          <m:t>𝐯</m:t>
                        </m:r>
                      </m:e>
                      <m:sub>
                        <m:r>
                          <a:rPr lang="ko-KR" altLang="en-US" i="1">
                            <a:latin typeface="Cambria Math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en-US" altLang="ko-KR" b="0" dirty="0" smtClean="0"/>
                  <a:t>: the vanishing point of the normal direction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</a:rPr>
                      <m:t>𝛾</m:t>
                    </m:r>
                  </m:oMath>
                </a14:m>
                <a:r>
                  <a:rPr lang="en-US" altLang="ko-KR" b="0" dirty="0" smtClean="0"/>
                  <a:t>: a scalar multiple controlling the distance between the parallel planes</a:t>
                </a:r>
              </a:p>
              <a:p>
                <a:r>
                  <a:rPr lang="en-US" altLang="ko-KR" b="0" dirty="0" smtClean="0"/>
                  <a:t>The reference plane </a:t>
                </a:r>
                <a:r>
                  <a:rPr lang="en-US" altLang="ko-KR" b="0" dirty="0" err="1" smtClean="0"/>
                  <a:t>homographies</a:t>
                </a:r>
                <a:r>
                  <a:rPr lang="en-US" altLang="ko-KR" b="0" dirty="0" smtClean="0"/>
                  <a:t> between views</a:t>
                </a:r>
              </a:p>
              <a:p>
                <a:pPr lvl="1"/>
                <a:r>
                  <a:rPr lang="en-US" altLang="ko-KR" dirty="0" smtClean="0"/>
                  <a:t>Automatically calculated with SIFT feature matches</a:t>
                </a:r>
              </a:p>
              <a:p>
                <a:pPr lvl="1"/>
                <a:r>
                  <a:rPr lang="en-US" altLang="ko-KR" b="0" dirty="0" smtClean="0"/>
                  <a:t>Using the RANSAC algorithm</a:t>
                </a:r>
              </a:p>
              <a:p>
                <a:r>
                  <a:rPr lang="en-US" altLang="ko-KR" b="0" dirty="0" smtClean="0"/>
                  <a:t>Vanishing points for the reference direction</a:t>
                </a:r>
              </a:p>
              <a:p>
                <a:pPr lvl="1"/>
                <a:r>
                  <a:rPr lang="en-US" altLang="ko-KR" dirty="0" smtClean="0"/>
                  <a:t>Computed by detecting vertical line segments in the scene and finding their intersection in a RANSAC framework</a:t>
                </a:r>
                <a:endParaRPr lang="ko-KR" altLang="en-US" b="0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t="-952" r="-211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그룹 4"/>
          <p:cNvGrpSpPr/>
          <p:nvPr/>
        </p:nvGrpSpPr>
        <p:grpSpPr>
          <a:xfrm>
            <a:off x="636274" y="1988840"/>
            <a:ext cx="7860848" cy="895350"/>
            <a:chOff x="-560782" y="5390530"/>
            <a:chExt cx="7860848" cy="895350"/>
          </a:xfrm>
        </p:grpSpPr>
        <p:graphicFrame>
          <p:nvGraphicFramePr>
            <p:cNvPr id="6" name="개체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3185753"/>
                </p:ext>
              </p:extLst>
            </p:nvPr>
          </p:nvGraphicFramePr>
          <p:xfrm>
            <a:off x="-560782" y="5390530"/>
            <a:ext cx="5791200" cy="895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0" name="Equation" r:id="rId4" imgW="2971800" imgH="457200" progId="Equation.DSMT4">
                    <p:embed/>
                  </p:oleObj>
                </mc:Choice>
                <mc:Fallback>
                  <p:oleObj name="Equation" r:id="rId4" imgW="2971800" imgH="457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560782" y="5390530"/>
                          <a:ext cx="5791200" cy="8953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6868018" y="5621001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smtClean="0">
                  <a:latin typeface="+mn-ea"/>
                  <a:ea typeface="+mn-ea"/>
                </a:rPr>
                <a:t>(8)</a:t>
              </a:r>
              <a:endParaRPr lang="ko-KR" altLang="en-US" sz="2000" dirty="0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597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Localization algorithm (1)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AutoNum type="arabicParenR"/>
                </a:pPr>
                <a:r>
                  <a:rPr lang="en-US" altLang="ko-KR" sz="2000" dirty="0" smtClean="0"/>
                  <a:t>Obtain the foreground likelihood maps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sz="2000" i="1">
                            <a:latin typeface="Cambria Math"/>
                          </a:rPr>
                          <m:t>𝛹</m:t>
                        </m:r>
                      </m:e>
                      <m:sub>
                        <m:r>
                          <a:rPr lang="ko-KR" altLang="en-US" sz="200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ko-KR" altLang="en-US" sz="200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ko-KR" alt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sz="2000" i="1">
                            <a:latin typeface="Cambria Math"/>
                          </a:rPr>
                          <m:t>𝛹</m:t>
                        </m:r>
                      </m:e>
                      <m:sub>
                        <m:r>
                          <a:rPr lang="ko-KR" altLang="en-US" sz="200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ko-KR" altLang="en-US" sz="2000">
                        <a:latin typeface="Cambria Math"/>
                      </a:rPr>
                      <m:t>,...,</m:t>
                    </m:r>
                    <m:sSub>
                      <m:sSubPr>
                        <m:ctrlPr>
                          <a:rPr lang="ko-KR" alt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sz="2000" i="1">
                            <a:latin typeface="Cambria Math"/>
                          </a:rPr>
                          <m:t>𝛹</m:t>
                        </m:r>
                      </m:e>
                      <m:sub>
                        <m:r>
                          <a:rPr lang="ko-KR" altLang="en-US" sz="2000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ko-KR" sz="2000" dirty="0" smtClean="0"/>
                  <a:t>.</a:t>
                </a:r>
              </a:p>
              <a:p>
                <a:pPr lvl="1" indent="-342900">
                  <a:buFontTx/>
                  <a:buChar char="-"/>
                </a:pPr>
                <a:r>
                  <a:rPr lang="en-US" altLang="ko-KR" dirty="0"/>
                  <a:t>Model background using a Mixture of Gaussians.</a:t>
                </a:r>
              </a:p>
              <a:p>
                <a:pPr lvl="1" indent="-342900">
                  <a:buFontTx/>
                  <a:buChar char="-"/>
                </a:pPr>
                <a:r>
                  <a:rPr lang="en-US" altLang="ko-KR" dirty="0"/>
                  <a:t>Perform background subtraction to obtain foreground likelihood information</a:t>
                </a:r>
              </a:p>
              <a:p>
                <a:pPr marL="457200" indent="-457200">
                  <a:buAutoNum type="arabicParenR"/>
                </a:pPr>
                <a:r>
                  <a:rPr lang="en-US" altLang="ko-KR" sz="2000" dirty="0" smtClean="0"/>
                  <a:t>Obtain reference plane </a:t>
                </a:r>
                <a:r>
                  <a:rPr lang="en-US" altLang="ko-KR" sz="2000" dirty="0" err="1" smtClean="0"/>
                  <a:t>homographies</a:t>
                </a:r>
                <a:r>
                  <a:rPr lang="en-US" altLang="ko-KR" sz="2000" dirty="0" smtClean="0"/>
                  <a:t> and vanishing point of reference direction.</a:t>
                </a:r>
              </a:p>
              <a:p>
                <a:pPr marL="457200" indent="-457200">
                  <a:buAutoNum type="arabicParenR"/>
                </a:pPr>
                <a:r>
                  <a:rPr lang="en-US" altLang="ko-KR" sz="2000" b="1" dirty="0" smtClean="0"/>
                  <a:t>for</a:t>
                </a:r>
                <a:r>
                  <a:rPr lang="en-US" altLang="ko-KR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/>
                      </a:rPr>
                      <m:t>𝑖</m:t>
                    </m:r>
                    <m:r>
                      <a:rPr lang="en-US" altLang="ko-KR" sz="2000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altLang="ko-KR" sz="2000" dirty="0" smtClean="0"/>
                  <a:t> to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/>
                      </a:rPr>
                      <m:t>𝑁</m:t>
                    </m:r>
                  </m:oMath>
                </a14:m>
                <a:endParaRPr lang="en-US" altLang="ko-KR" sz="2000" dirty="0" smtClean="0"/>
              </a:p>
              <a:p>
                <a:pPr lvl="1" indent="-342900">
                  <a:buFontTx/>
                  <a:buChar char="-"/>
                </a:pPr>
                <a:r>
                  <a:rPr lang="en-US" altLang="ko-KR" dirty="0" smtClean="0"/>
                  <a:t>Update reference plane </a:t>
                </a:r>
                <a:r>
                  <a:rPr lang="en-US" altLang="ko-KR" dirty="0" err="1" smtClean="0"/>
                  <a:t>homographies</a:t>
                </a:r>
                <a:r>
                  <a:rPr lang="en-US" altLang="ko-KR" dirty="0" smtClean="0"/>
                  <a:t> using (8)</a:t>
                </a:r>
              </a:p>
              <a:p>
                <a:pPr lvl="1" indent="-342900">
                  <a:buFontTx/>
                  <a:buChar char="-"/>
                </a:pPr>
                <a:r>
                  <a:rPr lang="en-US" altLang="ko-KR" dirty="0" smtClean="0"/>
                  <a:t>Warp foreground likelihood maps to a reference view using </a:t>
                </a:r>
                <a:r>
                  <a:rPr lang="en-US" altLang="ko-KR" dirty="0" err="1" smtClean="0"/>
                  <a:t>homographies</a:t>
                </a:r>
                <a:r>
                  <a:rPr lang="en-US" altLang="ko-KR" dirty="0" smtClean="0"/>
                  <a:t>  of the reference plane.</a:t>
                </a:r>
              </a:p>
              <a:p>
                <a:pPr lvl="2" indent="-342900">
                  <a:buFontTx/>
                  <a:buChar char="-"/>
                </a:pPr>
                <a:r>
                  <a:rPr lang="en-US" altLang="ko-KR" dirty="0" smtClean="0"/>
                  <a:t>Warped foreground likelihood maps: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𝛹</m:t>
                            </m:r>
                          </m:e>
                          <m:sup>
                            <m:r>
                              <a:rPr lang="ko-KR" altLang="en-US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ko-KR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ko-KR" altLang="en-US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𝛹</m:t>
                            </m:r>
                          </m:e>
                          <m:sup>
                            <m:r>
                              <a:rPr lang="ko-KR" altLang="en-US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ko-KR" altLang="en-US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ko-KR" altLang="en-US">
                        <a:latin typeface="Cambria Math"/>
                      </a:rPr>
                      <m:t>,...,</m:t>
                    </m:r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𝛹</m:t>
                            </m:r>
                          </m:e>
                          <m:sup>
                            <m:r>
                              <a:rPr lang="ko-KR" altLang="en-US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ko-KR" altLang="en-US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endParaRPr lang="en-US" altLang="ko-KR" dirty="0" smtClean="0"/>
              </a:p>
              <a:p>
                <a:pPr lvl="1" indent="-342900">
                  <a:buFontTx/>
                  <a:buChar char="-"/>
                </a:pPr>
                <a:r>
                  <a:rPr lang="en-US" altLang="ko-KR" dirty="0" smtClean="0"/>
                  <a:t>Fuse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𝛹</m:t>
                            </m:r>
                          </m:e>
                          <m:sup>
                            <m:r>
                              <a:rPr lang="ko-KR" altLang="en-US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ko-KR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ko-KR" altLang="en-US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𝛹</m:t>
                            </m:r>
                          </m:e>
                          <m:sup>
                            <m:r>
                              <a:rPr lang="ko-KR" altLang="en-US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ko-KR" altLang="en-US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ko-KR" altLang="en-US">
                        <a:latin typeface="Cambria Math"/>
                      </a:rPr>
                      <m:t>,...,</m:t>
                    </m:r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𝛹</m:t>
                            </m:r>
                          </m:e>
                          <m:sup>
                            <m:r>
                              <a:rPr lang="ko-KR" altLang="en-US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ko-KR" altLang="en-US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ko-KR" dirty="0" smtClean="0"/>
                  <a:t> at each pixel location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𝑝</m:t>
                    </m:r>
                  </m:oMath>
                </a14:m>
                <a:r>
                  <a:rPr lang="en-US" altLang="ko-KR" dirty="0" smtClean="0"/>
                  <a:t> of the reference view according to (7) to obtain synergy map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ko-KR" altLang="en-US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altLang="ko-KR" dirty="0" smtClean="0"/>
              </a:p>
              <a:p>
                <a:pPr lvl="1" indent="-342900">
                  <a:buFontTx/>
                  <a:buChar char="-"/>
                </a:pPr>
                <a:r>
                  <a:rPr lang="en-US" altLang="ko-KR" dirty="0" smtClean="0"/>
                  <a:t>end </a:t>
                </a:r>
                <a:r>
                  <a:rPr lang="en-US" altLang="ko-KR" b="1" dirty="0" smtClean="0"/>
                  <a:t>for</a:t>
                </a:r>
              </a:p>
              <a:p>
                <a:pPr marL="457200" indent="-457200">
                  <a:buAutoNum type="arabicParenR"/>
                </a:pPr>
                <a:r>
                  <a:rPr lang="en-US" altLang="ko-KR" sz="2000" dirty="0" smtClean="0"/>
                  <a:t>Arrange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sz="2000" i="1"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ko-KR" altLang="en-US" sz="20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sz="2000" dirty="0" smtClean="0"/>
                  <a:t>s as a 3D stack in the reference direction</a:t>
                </a:r>
              </a:p>
              <a:p>
                <a:pPr lvl="1" indent="-342900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ko-KR" altLang="en-US" b="1" i="0">
                        <a:latin typeface="Cambria Math"/>
                      </a:rPr>
                      <m:t>𝚯</m:t>
                    </m:r>
                    <m:r>
                      <a:rPr lang="ko-KR" altLang="en-US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ko-KR" altLang="en-US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ko-KR" altLang="en-US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ko-KR" altLang="en-US">
                            <a:latin typeface="Cambria Math"/>
                          </a:rPr>
                          <m:t>;</m:t>
                        </m:r>
                        <m:sSub>
                          <m:sSub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ko-KR" altLang="en-US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ko-KR" altLang="en-US">
                            <a:latin typeface="Cambria Math"/>
                          </a:rPr>
                          <m:t>...</m:t>
                        </m:r>
                        <m:sSub>
                          <m:sSub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ko-KR" altLang="en-US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altLang="ko-KR" b="1" dirty="0"/>
              </a:p>
              <a:p>
                <a:pPr marL="857250" lvl="1" indent="-457200">
                  <a:buAutoNum type="arabicParenR"/>
                </a:pPr>
                <a:endParaRPr lang="en-US" altLang="ko-KR" dirty="0" smtClean="0"/>
              </a:p>
              <a:p>
                <a:pPr marL="0" indent="0">
                  <a:buNone/>
                </a:pPr>
                <a:endParaRPr lang="ko-KR" altLang="en-US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71" t="-529" r="-63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005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Localization algorithm </a:t>
            </a:r>
            <a:r>
              <a:rPr lang="en-US" altLang="ko-KR" dirty="0" smtClean="0"/>
              <a:t>(2)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87" y="620688"/>
            <a:ext cx="6014818" cy="571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25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Tracking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 smtClean="0"/>
                  <a:t>Tracking methodology</a:t>
                </a:r>
              </a:p>
              <a:p>
                <a:pPr lvl="1"/>
                <a:r>
                  <a:rPr lang="en-US" altLang="ko-KR" dirty="0" smtClean="0"/>
                  <a:t>Based on the concept of </a:t>
                </a:r>
                <a:r>
                  <a:rPr lang="en-US" altLang="ko-KR" dirty="0" err="1" smtClean="0"/>
                  <a:t>spatio</a:t>
                </a:r>
                <a:r>
                  <a:rPr lang="en-US" altLang="ko-KR" dirty="0" smtClean="0"/>
                  <a:t>-temporal coherency of scene occupancies created by objects</a:t>
                </a:r>
              </a:p>
              <a:p>
                <a:r>
                  <a:rPr lang="en-US" altLang="ko-KR" dirty="0" smtClean="0"/>
                  <a:t>To solve the tracking problem by using a sliding window over multiple frames</a:t>
                </a:r>
              </a:p>
              <a:p>
                <a:pPr lvl="1"/>
                <a:r>
                  <a:rPr lang="en-US" altLang="ko-KR" dirty="0" smtClean="0"/>
                  <a:t>Look-ahead technique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ko-KR" alt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ko-KR" altLang="en-US" i="1">
                            <a:latin typeface="Cambria Math"/>
                          </a:rPr>
                          <m:t>𝜉</m:t>
                        </m:r>
                      </m:e>
                      <m:sup>
                        <m:r>
                          <a:rPr lang="ko-KR" altLang="en-US" i="1">
                            <a:latin typeface="Cambria Math"/>
                          </a:rPr>
                          <m:t>𝑛</m:t>
                        </m:r>
                      </m:sup>
                    </m:sSup>
                    <m:r>
                      <a:rPr lang="ko-KR" altLang="en-US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ko-KR" altLang="en-US" i="1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𝜉</m:t>
                            </m:r>
                          </m:e>
                          <m:sub>
                            <m:r>
                              <a:rPr lang="ko-KR" altLang="en-US"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ko-KR" altLang="en-US" i="1">
                                <a:latin typeface="Cambria Math"/>
                              </a:rPr>
                              <m:t>𝑛</m:t>
                            </m:r>
                          </m:sup>
                        </m:sSubSup>
                        <m:r>
                          <a:rPr lang="ko-KR" altLang="en-US">
                            <a:latin typeface="Cambria Math"/>
                          </a:rPr>
                          <m:t>,</m:t>
                        </m:r>
                        <m:sSubSup>
                          <m:sSubSup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𝜉</m:t>
                            </m:r>
                          </m:e>
                          <m:sub>
                            <m:r>
                              <a:rPr lang="ko-KR" altLang="en-US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ko-KR" altLang="en-US" i="1">
                                <a:latin typeface="Cambria Math"/>
                              </a:rPr>
                              <m:t>𝑛</m:t>
                            </m:r>
                          </m:sup>
                        </m:sSubSup>
                        <m:r>
                          <a:rPr lang="ko-KR" altLang="en-US">
                            <a:latin typeface="Cambria Math"/>
                          </a:rPr>
                          <m:t>,...,</m:t>
                        </m:r>
                        <m:sSubSup>
                          <m:sSubSup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𝜉</m:t>
                            </m:r>
                          </m:e>
                          <m:sub>
                            <m:r>
                              <a:rPr lang="ko-KR" altLang="en-US" i="1">
                                <a:latin typeface="Cambria Math"/>
                              </a:rPr>
                              <m:t>𝑡</m:t>
                            </m:r>
                          </m:sub>
                          <m:sup>
                            <m:r>
                              <a:rPr lang="ko-KR" altLang="en-US" i="1">
                                <a:latin typeface="Cambria Math"/>
                              </a:rPr>
                              <m:t>𝑛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altLang="ko-KR" dirty="0" smtClean="0"/>
                  <a:t>: the trajectory of </a:t>
                </a:r>
                <a:r>
                  <a:rPr lang="en-US" altLang="ko-KR" dirty="0" err="1" smtClean="0"/>
                  <a:t>spatio</a:t>
                </a:r>
                <a:r>
                  <a:rPr lang="en-US" altLang="ko-KR" dirty="0" smtClean="0"/>
                  <a:t>-temporal occupancies by individual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𝑛</m:t>
                    </m:r>
                  </m:oMath>
                </a14:m>
                <a:endParaRPr lang="en-US" altLang="ko-KR" dirty="0" smtClean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ko-KR" alt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ko-KR" altLang="en-US" i="1">
                            <a:latin typeface="Cambria Math"/>
                          </a:rPr>
                          <m:t>𝜁</m:t>
                        </m:r>
                      </m:e>
                      <m:sub>
                        <m:r>
                          <a:rPr lang="ko-KR" altLang="en-US" i="1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ko-KR" altLang="en-US" i="1">
                            <a:latin typeface="Cambria Math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altLang="ko-KR" dirty="0" smtClean="0"/>
                  <a:t>: the spatial localization of the individual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in the occupancy likelihood information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/>
                          </a:rPr>
                          <m:t>𝛩</m:t>
                        </m:r>
                      </m:e>
                      <m:sub>
                        <m:r>
                          <a:rPr lang="ko-KR" altLang="en-US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at time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𝑖</m:t>
                    </m:r>
                  </m:oMath>
                </a14:m>
                <a:endParaRPr lang="en-US" altLang="ko-KR" dirty="0" smtClean="0"/>
              </a:p>
              <a:p>
                <a:r>
                  <a:rPr lang="en-US" altLang="ko-KR" dirty="0" smtClean="0"/>
                  <a:t>Localization algorithm for a sliding time window of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𝑡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frames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ko-KR" altLang="en-US" i="0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ko-KR" altLang="en-US" i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ko-KR" altLang="en-US" i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ko-KR" altLang="en-US" i="0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ko-KR" altLang="en-US" i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ko-KR" altLang="en-US" i="0">
                        <a:latin typeface="Cambria Math"/>
                      </a:rPr>
                      <m:t>,...,</m:t>
                    </m:r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ko-KR" altLang="en-US" i="0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ko-KR" altLang="en-US" i="0">
                            <a:latin typeface="Cambria Math"/>
                          </a:rPr>
                          <m:t>t</m:t>
                        </m:r>
                      </m:sub>
                    </m:sSub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t="-847" r="-14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그룹 4"/>
          <p:cNvGrpSpPr/>
          <p:nvPr/>
        </p:nvGrpSpPr>
        <p:grpSpPr>
          <a:xfrm>
            <a:off x="203200" y="5497513"/>
            <a:ext cx="8293922" cy="646112"/>
            <a:chOff x="-993856" y="5514827"/>
            <a:chExt cx="8293922" cy="646112"/>
          </a:xfrm>
        </p:grpSpPr>
        <p:graphicFrame>
          <p:nvGraphicFramePr>
            <p:cNvPr id="6" name="개체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5838267"/>
                </p:ext>
              </p:extLst>
            </p:nvPr>
          </p:nvGraphicFramePr>
          <p:xfrm>
            <a:off x="-993856" y="5514827"/>
            <a:ext cx="6657975" cy="646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0" name="Equation" r:id="rId4" imgW="3416040" imgH="330120" progId="Equation.DSMT4">
                    <p:embed/>
                  </p:oleObj>
                </mc:Choice>
                <mc:Fallback>
                  <p:oleObj name="Equation" r:id="rId4" imgW="3416040" imgH="3301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93856" y="5514827"/>
                          <a:ext cx="6657975" cy="646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6868018" y="5621001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smtClean="0">
                  <a:latin typeface="+mn-ea"/>
                  <a:ea typeface="+mn-ea"/>
                </a:rPr>
                <a:t>(9)</a:t>
              </a:r>
              <a:endParaRPr lang="ko-KR" altLang="en-US" sz="2000" dirty="0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594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Graph cuts trajectory segmentation (1)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250825" y="547688"/>
                <a:ext cx="8642350" cy="5761632"/>
              </a:xfrm>
            </p:spPr>
            <p:txBody>
              <a:bodyPr/>
              <a:lstStyle/>
              <a:p>
                <a:r>
                  <a:rPr lang="en-US" altLang="ko-KR" dirty="0" smtClean="0"/>
                  <a:t>For a time window of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𝑡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frames</a:t>
                </a:r>
              </a:p>
              <a:p>
                <a:pPr lvl="1"/>
                <a:r>
                  <a:rPr lang="en-US" altLang="ko-KR" dirty="0" smtClean="0"/>
                  <a:t>The scene occupancy likelihood information from our localization algorithm: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ko-KR" altLang="en-US" i="0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ko-KR" altLang="en-US" i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ko-KR" altLang="en-US" i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ko-KR" altLang="en-US" i="0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ko-KR" altLang="en-US" i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ko-KR" altLang="en-US" i="0">
                        <a:latin typeface="Cambria Math"/>
                      </a:rPr>
                      <m:t>,...,</m:t>
                    </m:r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ko-KR" altLang="en-US" i="0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ko-KR" altLang="en-US" i="0">
                            <a:latin typeface="Cambria Math"/>
                          </a:rPr>
                          <m:t>t</m:t>
                        </m:r>
                      </m:sub>
                    </m:sSub>
                  </m:oMath>
                </a14:m>
                <a:endParaRPr lang="en-US" altLang="ko-KR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i="1"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dirty="0" smtClean="0"/>
                  <a:t>: 3D grid of object occupancy likelihoods</a:t>
                </a:r>
              </a:p>
              <a:p>
                <a:r>
                  <a:rPr lang="en-US" altLang="ko-KR" dirty="0" smtClean="0"/>
                  <a:t>Arranging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i="1" smtClean="0"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dirty="0" smtClean="0"/>
                  <a:t>s in the dimension</a:t>
                </a:r>
              </a:p>
              <a:p>
                <a:pPr lvl="1"/>
                <a:r>
                  <a:rPr lang="en-US" altLang="ko-KR" dirty="0" err="1" smtClean="0"/>
                  <a:t>Spatio</a:t>
                </a:r>
                <a:r>
                  <a:rPr lang="en-US" altLang="ko-KR" dirty="0" smtClean="0"/>
                  <a:t>-temporal occupancy likelihood grid: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ko-KR" alt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ko-KR" altLang="en-US" b="1">
                            <a:latin typeface="Cambria Math"/>
                          </a:rPr>
                          <m:t>𝚯</m:t>
                        </m:r>
                      </m:e>
                    </m:acc>
                    <m:r>
                      <a:rPr lang="ko-KR" altLang="en-US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ko-KR" altLang="en-US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𝛩</m:t>
                            </m:r>
                          </m:e>
                          <m:sub>
                            <m:r>
                              <a:rPr lang="ko-KR" altLang="en-US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ko-KR" altLang="en-US">
                            <a:latin typeface="Cambria Math"/>
                          </a:rPr>
                          <m:t>;</m:t>
                        </m:r>
                        <m:sSub>
                          <m:sSub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𝛩</m:t>
                            </m:r>
                          </m:e>
                          <m:sub>
                            <m:r>
                              <a:rPr lang="ko-KR" altLang="en-US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ko-KR" altLang="en-US">
                            <a:latin typeface="Cambria Math"/>
                          </a:rPr>
                          <m:t>;...;</m:t>
                        </m:r>
                        <m:sSub>
                          <m:sSub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𝛩</m:t>
                            </m:r>
                          </m:e>
                          <m:sub>
                            <m:r>
                              <a:rPr lang="ko-KR" altLang="en-US" i="1"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altLang="ko-KR" dirty="0" smtClean="0"/>
              </a:p>
              <a:p>
                <a:r>
                  <a:rPr lang="en-US" altLang="ko-KR" dirty="0" smtClean="0"/>
                  <a:t>To segment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ko-KR" alt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ko-KR" altLang="en-US" b="1">
                            <a:latin typeface="Cambria Math"/>
                          </a:rPr>
                          <m:t>𝚯</m:t>
                        </m:r>
                      </m:e>
                    </m:acc>
                  </m:oMath>
                </a14:m>
                <a:r>
                  <a:rPr lang="en-US" altLang="ko-KR" dirty="0" smtClean="0"/>
                  <a:t> into background (</a:t>
                </a:r>
                <a:r>
                  <a:rPr lang="en-US" altLang="ko-KR" dirty="0" err="1" smtClean="0"/>
                  <a:t>nonoccupancies</a:t>
                </a:r>
                <a:r>
                  <a:rPr lang="en-US" altLang="ko-KR" dirty="0" smtClean="0"/>
                  <a:t>) and object occupancy trajectories with the following criteria:</a:t>
                </a:r>
              </a:p>
              <a:p>
                <a:pPr lvl="1"/>
                <a:r>
                  <a:rPr lang="en-US" altLang="ko-KR" dirty="0"/>
                  <a:t>Grid locations with high occupancy likelihoods have a higher chance of being included in object trajectories.</a:t>
                </a:r>
              </a:p>
              <a:p>
                <a:pPr lvl="1"/>
                <a:r>
                  <a:rPr lang="en-US" altLang="ko-KR" dirty="0"/>
                  <a:t>Object trajectories are spatially and temporally coherent.</a:t>
                </a:r>
              </a:p>
              <a:p>
                <a:r>
                  <a:rPr lang="en-US" altLang="ko-KR" dirty="0" smtClean="0"/>
                  <a:t>Energy function</a:t>
                </a:r>
              </a:p>
              <a:p>
                <a:pPr marL="57150" indent="0">
                  <a:buNone/>
                </a:pPr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5" y="547688"/>
                <a:ext cx="8642350" cy="5761632"/>
              </a:xfrm>
              <a:blipFill rotWithShape="1">
                <a:blip r:embed="rId3"/>
                <a:stretch>
                  <a:fillRect t="-847" r="-35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164733"/>
              </p:ext>
            </p:extLst>
          </p:nvPr>
        </p:nvGraphicFramePr>
        <p:xfrm>
          <a:off x="6660232" y="1844824"/>
          <a:ext cx="1231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9" name="Equation" r:id="rId4" imgW="1231560" imgH="266400" progId="Equation.DSMT4">
                  <p:embed/>
                </p:oleObj>
              </mc:Choice>
              <mc:Fallback>
                <p:oleObj name="Equation" r:id="rId4" imgW="1231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60232" y="1844824"/>
                        <a:ext cx="12319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그룹 4"/>
          <p:cNvGrpSpPr/>
          <p:nvPr/>
        </p:nvGrpSpPr>
        <p:grpSpPr>
          <a:xfrm>
            <a:off x="568236" y="5307176"/>
            <a:ext cx="8030604" cy="744538"/>
            <a:chOff x="-730538" y="5448787"/>
            <a:chExt cx="8030604" cy="744538"/>
          </a:xfrm>
        </p:grpSpPr>
        <p:graphicFrame>
          <p:nvGraphicFramePr>
            <p:cNvPr id="6" name="개체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8429172"/>
                </p:ext>
              </p:extLst>
            </p:nvPr>
          </p:nvGraphicFramePr>
          <p:xfrm>
            <a:off x="-730538" y="5448787"/>
            <a:ext cx="3416300" cy="744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00" name="Equation" r:id="rId6" imgW="1752480" imgH="380880" progId="Equation.DSMT4">
                    <p:embed/>
                  </p:oleObj>
                </mc:Choice>
                <mc:Fallback>
                  <p:oleObj name="Equation" r:id="rId6" imgW="1752480" imgH="380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730538" y="5448787"/>
                          <a:ext cx="3416300" cy="7445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6758294" y="5621001"/>
              <a:ext cx="541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smtClean="0">
                  <a:latin typeface="+mn-ea"/>
                  <a:ea typeface="+mn-ea"/>
                </a:rPr>
                <a:t>(10)</a:t>
              </a:r>
              <a:endParaRPr lang="ko-KR" altLang="en-US" sz="2000" dirty="0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55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Graph cuts trajectory segmentation </a:t>
            </a:r>
            <a:r>
              <a:rPr lang="en-US" altLang="ko-KR" dirty="0" smtClean="0"/>
              <a:t>(2)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/>
                      </a:rPr>
                      <m:t>𝑃</m:t>
                    </m:r>
                  </m:oMath>
                </a14:m>
                <a:r>
                  <a:rPr lang="en-US" altLang="ko-KR" sz="1800" dirty="0" smtClean="0"/>
                  <a:t>: the set of all grid locations/nodes in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ko-KR" altLang="en-US" sz="18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ko-KR" altLang="en-US" sz="1800" b="1">
                            <a:latin typeface="Cambria Math"/>
                          </a:rPr>
                          <m:t>𝚯</m:t>
                        </m:r>
                      </m:e>
                    </m:acc>
                  </m:oMath>
                </a14:m>
                <a:endParaRPr lang="en-US" altLang="ko-KR" sz="1800" dirty="0" smtClean="0"/>
              </a:p>
              <a:p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/>
                      </a:rPr>
                      <m:t>𝑁</m:t>
                    </m:r>
                  </m:oMath>
                </a14:m>
                <a:r>
                  <a:rPr lang="en-US" altLang="ko-KR" sz="1800" dirty="0" smtClean="0"/>
                  <a:t>: the set of grid locations in a neighborhood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sz="1800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ko-KR" altLang="en-US" sz="1800" i="1">
                            <a:latin typeface="Cambria Math"/>
                          </a:rPr>
                          <m:t>𝑝</m:t>
                        </m:r>
                        <m:r>
                          <a:rPr lang="ko-KR" altLang="en-US" sz="1800">
                            <a:latin typeface="Cambria Math"/>
                          </a:rPr>
                          <m:t>,</m:t>
                        </m:r>
                        <m:r>
                          <a:rPr lang="ko-KR" altLang="en-US" sz="1800" i="1">
                            <a:latin typeface="Cambria Math"/>
                          </a:rPr>
                          <m:t>𝑞</m:t>
                        </m:r>
                      </m:sub>
                    </m:sSub>
                    <m:r>
                      <a:rPr lang="ko-KR" altLang="en-US" sz="1800">
                        <a:latin typeface="Cambria Math"/>
                      </a:rPr>
                      <m:t>∝</m:t>
                    </m:r>
                    <m:sSup>
                      <m:sSupPr>
                        <m:ctrlPr>
                          <a:rPr lang="ko-KR" altLang="en-US" sz="1800" i="1">
                            <a:latin typeface="Cambria Math"/>
                          </a:rPr>
                        </m:ctrlPr>
                      </m:sSupPr>
                      <m:e>
                        <m:r>
                          <a:rPr lang="ko-KR" altLang="en-US" sz="18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ko-KR" altLang="en-US" sz="1800">
                            <a:latin typeface="Cambria Math"/>
                          </a:rPr>
                          <m:t>−</m:t>
                        </m:r>
                        <m:r>
                          <a:rPr lang="ko-KR" altLang="en-US" sz="1800" i="1">
                            <a:latin typeface="Cambria Math"/>
                          </a:rPr>
                          <m:t>𝑑𝑖𝑠𝑡</m:t>
                        </m:r>
                        <m:f>
                          <m:fPr>
                            <m:type m:val="lin"/>
                            <m:ctrlPr>
                              <a:rPr lang="ko-KR" altLang="en-US" sz="1800" i="1">
                                <a:latin typeface="Cambria Math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ko-KR" altLang="en-US" sz="18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ko-KR" altLang="en-US" sz="1800" i="1">
                                    <a:latin typeface="Cambria Math"/>
                                  </a:rPr>
                                  <m:t>𝑝</m:t>
                                </m:r>
                                <m:r>
                                  <a:rPr lang="ko-KR" altLang="en-US" sz="180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ko-KR" altLang="en-US" sz="1800" i="1">
                                    <a:latin typeface="Cambria Math"/>
                                  </a:rPr>
                                  <m:t>𝑞</m:t>
                                </m:r>
                              </m:e>
                            </m:d>
                          </m:num>
                          <m:den>
                            <m:r>
                              <a:rPr lang="ko-KR" altLang="en-US" sz="1800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ko-KR" altLang="en-US" sz="1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ko-KR" altLang="en-US" sz="1800" i="1">
                                <a:latin typeface="Cambria Math"/>
                              </a:rPr>
                              <m:t>𝜏</m:t>
                            </m:r>
                          </m:e>
                          <m:sup>
                            <m:r>
                              <a:rPr lang="ko-KR" altLang="en-US" sz="180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endParaRPr lang="en-US" altLang="ko-KR" sz="180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ko-KR" altLang="en-US" sz="1600" i="1">
                        <a:latin typeface="Cambria Math"/>
                      </a:rPr>
                      <m:t>𝑑𝑖𝑠𝑡</m:t>
                    </m:r>
                    <m:d>
                      <m:dPr>
                        <m:ctrlPr>
                          <a:rPr lang="ko-KR" altLang="en-US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ko-KR" altLang="en-US" sz="1600" i="1">
                            <a:latin typeface="Cambria Math"/>
                          </a:rPr>
                          <m:t>𝑝</m:t>
                        </m:r>
                        <m:r>
                          <a:rPr lang="ko-KR" altLang="en-US" sz="1600">
                            <a:latin typeface="Cambria Math"/>
                          </a:rPr>
                          <m:t>,</m:t>
                        </m:r>
                        <m:r>
                          <a:rPr lang="ko-KR" altLang="en-US" sz="1600" i="1">
                            <a:latin typeface="Cambria Math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altLang="ko-KR" sz="1600" dirty="0" smtClean="0"/>
                  <a:t>: the 4D Euclidean distance between grid locations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/>
                      </a:rPr>
                      <m:t>𝑝</m:t>
                    </m:r>
                  </m:oMath>
                </a14:m>
                <a:r>
                  <a:rPr lang="ko-KR" altLang="en-US" sz="1600" dirty="0" smtClean="0"/>
                  <a:t> </a:t>
                </a:r>
                <a:r>
                  <a:rPr lang="en-US" altLang="ko-KR" sz="1600" dirty="0" smtClean="0"/>
                  <a:t>and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/>
                      </a:rPr>
                      <m:t>𝑞</m:t>
                    </m:r>
                  </m:oMath>
                </a14:m>
                <a:endParaRPr lang="en-US" altLang="ko-KR" sz="160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ko-KR" altLang="en-US" sz="1600" i="1">
                        <a:latin typeface="Cambria Math"/>
                      </a:rPr>
                      <m:t>𝜏</m:t>
                    </m:r>
                  </m:oMath>
                </a14:m>
                <a:r>
                  <a:rPr lang="en-US" altLang="ko-KR" sz="1600" dirty="0" smtClean="0"/>
                  <a:t>: a normalizing factor</a:t>
                </a:r>
              </a:p>
              <a:p>
                <a:r>
                  <a:rPr lang="en-US" altLang="ko-KR" sz="1800" dirty="0" smtClean="0"/>
                  <a:t>In order to minimize the energy function</a:t>
                </a:r>
              </a:p>
              <a:p>
                <a:pPr lvl="1"/>
                <a:r>
                  <a:rPr lang="en-US" altLang="ko-KR" sz="1600" dirty="0" smtClean="0"/>
                  <a:t>Using graph cuts </a:t>
                </a:r>
                <a:r>
                  <a:rPr lang="en-US" altLang="ko-KR" sz="1600" dirty="0" smtClean="0"/>
                  <a:t>techniques</a:t>
                </a:r>
              </a:p>
              <a:p>
                <a:r>
                  <a:rPr lang="en-US" altLang="ko-KR" sz="1800" dirty="0" smtClean="0"/>
                  <a:t>Undirected graph </a:t>
                </a:r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/>
                      </a:rPr>
                      <m:t>𝐺</m:t>
                    </m:r>
                    <m:r>
                      <a:rPr lang="en-US" altLang="ko-KR" sz="1800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altLang="ko-KR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ko-KR" sz="1800" b="0" i="1" smtClean="0">
                            <a:latin typeface="Cambria Math"/>
                          </a:rPr>
                          <m:t>𝑉</m:t>
                        </m:r>
                        <m:r>
                          <a:rPr lang="en-US" altLang="ko-KR" sz="1800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ko-KR" sz="1800" b="0" i="1" smtClean="0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endParaRPr lang="en-US" altLang="ko-KR" sz="1800" dirty="0" smtClean="0"/>
              </a:p>
              <a:p>
                <a:pPr lvl="1"/>
                <a:r>
                  <a:rPr lang="en-US" altLang="ko-KR" sz="1600" dirty="0" smtClean="0"/>
                  <a:t>The set of vertices</a:t>
                </a:r>
              </a:p>
              <a:p>
                <a:pPr lvl="2"/>
                <a:r>
                  <a:rPr lang="en-US" altLang="ko-KR" sz="1400" dirty="0" smtClean="0"/>
                  <a:t>The set of </a:t>
                </a:r>
                <a:r>
                  <a:rPr lang="en-US" altLang="ko-KR" sz="1400" dirty="0" err="1" smtClean="0"/>
                  <a:t>spatio</a:t>
                </a:r>
                <a:r>
                  <a:rPr lang="en-US" altLang="ko-KR" sz="1400" dirty="0" smtClean="0"/>
                  <a:t>-temporal grid locations augmented by the source </a:t>
                </a:r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/>
                      </a:rPr>
                      <m:t>𝑆</m:t>
                    </m:r>
                  </m:oMath>
                </a14:m>
                <a:r>
                  <a:rPr lang="ko-KR" altLang="en-US" sz="1400" dirty="0" smtClean="0"/>
                  <a:t> </a:t>
                </a:r>
                <a:r>
                  <a:rPr lang="en-US" altLang="ko-KR" sz="1400" dirty="0" smtClean="0"/>
                  <a:t>and sink </a:t>
                </a:r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ko-KR" altLang="en-US" sz="1400" dirty="0" smtClean="0"/>
                  <a:t> </a:t>
                </a:r>
                <a:r>
                  <a:rPr lang="en-US" altLang="ko-KR" sz="1400" dirty="0" smtClean="0"/>
                  <a:t>vertices: </a:t>
                </a:r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/>
                      </a:rPr>
                      <m:t>𝑉</m:t>
                    </m:r>
                    <m:r>
                      <a:rPr lang="en-US" altLang="ko-KR" sz="1400" b="0" i="1" smtClean="0">
                        <a:latin typeface="Cambria Math"/>
                      </a:rPr>
                      <m:t>=</m:t>
                    </m:r>
                    <m:r>
                      <a:rPr lang="en-US" altLang="ko-KR" sz="1400" b="0" i="1" smtClean="0">
                        <a:latin typeface="Cambria Math"/>
                      </a:rPr>
                      <m:t>𝑃</m:t>
                    </m:r>
                    <m:r>
                      <a:rPr lang="en-US" altLang="ko-KR" sz="1400" b="0" i="1" smtClean="0">
                        <a:latin typeface="Cambria Math"/>
                        <a:ea typeface="Cambria Math"/>
                      </a:rPr>
                      <m:t>∪</m:t>
                    </m:r>
                    <m:r>
                      <a:rPr lang="en-US" altLang="ko-KR" sz="1400" b="0" i="1" smtClean="0">
                        <a:latin typeface="Cambria Math"/>
                        <a:ea typeface="Cambria Math"/>
                      </a:rPr>
                      <m:t>𝑆</m:t>
                    </m:r>
                    <m:r>
                      <a:rPr lang="en-US" altLang="ko-KR" sz="1400" b="0" i="1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en-US" altLang="ko-KR" sz="1400" b="0" i="1" smtClean="0">
                        <a:latin typeface="Cambria Math"/>
                        <a:ea typeface="Cambria Math"/>
                      </a:rPr>
                      <m:t>𝑇</m:t>
                    </m:r>
                  </m:oMath>
                </a14:m>
                <a:endParaRPr lang="en-US" altLang="ko-KR" sz="1400" dirty="0" smtClean="0"/>
              </a:p>
              <a:p>
                <a:pPr lvl="1"/>
                <a:r>
                  <a:rPr lang="en-US" altLang="ko-KR" sz="1600" dirty="0" smtClean="0"/>
                  <a:t>The set of edges</a:t>
                </a:r>
              </a:p>
              <a:p>
                <a:pPr lvl="2"/>
                <a:r>
                  <a:rPr lang="en-US" altLang="ko-KR" sz="1400" dirty="0" smtClean="0"/>
                  <a:t>All neighboring pairs of nodes</a:t>
                </a:r>
              </a:p>
              <a:p>
                <a:pPr lvl="2"/>
                <a:r>
                  <a:rPr lang="en-US" altLang="ko-KR" sz="1400" dirty="0" smtClean="0"/>
                  <a:t>The edges between each node and the source and sink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altLang="ko-KR" sz="1200" b="0" i="1" smtClean="0">
                        <a:latin typeface="Cambria Math"/>
                      </a:rPr>
                      <m:t>𝐸</m:t>
                    </m:r>
                    <m:r>
                      <a:rPr lang="en-US" altLang="ko-KR" sz="1200" b="0" i="1" smtClean="0">
                        <a:latin typeface="Cambria Math"/>
                      </a:rPr>
                      <m:t>=</m:t>
                    </m:r>
                    <m:r>
                      <a:rPr lang="en-US" altLang="ko-KR" sz="1200" b="0" i="1" smtClean="0">
                        <a:latin typeface="Cambria Math"/>
                      </a:rPr>
                      <m:t>𝑁</m:t>
                    </m:r>
                    <m:r>
                      <a:rPr lang="en-US" altLang="ko-KR" sz="1200" b="0" i="1" smtClean="0">
                        <a:latin typeface="Cambria Math"/>
                        <a:ea typeface="Cambria Math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altLang="ko-KR" sz="12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ko-KR" sz="1200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ko-KR" sz="1200" b="0" i="1" smtClean="0">
                                <a:latin typeface="Cambria Math"/>
                                <a:ea typeface="Cambria Math"/>
                              </a:rPr>
                              <m:t>𝑝</m:t>
                            </m:r>
                            <m:r>
                              <a:rPr lang="en-US" altLang="ko-KR" sz="1200" b="0" i="1" smtClean="0">
                                <a:latin typeface="Cambria Math"/>
                                <a:ea typeface="Cambria Math"/>
                              </a:rPr>
                              <m:t>,</m:t>
                            </m:r>
                            <m:r>
                              <a:rPr lang="en-US" altLang="ko-KR" sz="1200" b="0" i="1" smtClean="0">
                                <a:latin typeface="Cambria Math"/>
                                <a:ea typeface="Cambria Math"/>
                              </a:rPr>
                              <m:t>𝑆</m:t>
                            </m:r>
                          </m:e>
                        </m:d>
                        <m:r>
                          <a:rPr lang="en-US" altLang="ko-KR" sz="1200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d>
                          <m:dPr>
                            <m:ctrlPr>
                              <a:rPr lang="en-US" altLang="ko-KR" sz="1200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ko-KR" sz="1200" b="0" i="1" smtClean="0">
                                <a:latin typeface="Cambria Math"/>
                                <a:ea typeface="Cambria Math"/>
                              </a:rPr>
                              <m:t>𝑝</m:t>
                            </m:r>
                            <m:r>
                              <a:rPr lang="en-US" altLang="ko-KR" sz="1200" b="0" i="1" smtClean="0">
                                <a:latin typeface="Cambria Math"/>
                                <a:ea typeface="Cambria Math"/>
                              </a:rPr>
                              <m:t>,</m:t>
                            </m:r>
                            <m:r>
                              <a:rPr lang="en-US" altLang="ko-KR" sz="1200" b="0" i="1" smtClean="0">
                                <a:latin typeface="Cambria Math"/>
                                <a:ea typeface="Cambria Math"/>
                              </a:rPr>
                              <m:t>𝑇</m:t>
                            </m:r>
                          </m:e>
                        </m:d>
                        <m:r>
                          <a:rPr lang="en-US" altLang="ko-KR" sz="1200" b="0" i="1" smtClean="0">
                            <a:latin typeface="Cambria Math"/>
                            <a:ea typeface="Cambria Math"/>
                          </a:rPr>
                          <m:t>:</m:t>
                        </m:r>
                        <m:r>
                          <a:rPr lang="en-US" altLang="ko-KR" sz="1200" b="0" i="1" smtClean="0">
                            <a:latin typeface="Cambria Math"/>
                            <a:ea typeface="Cambria Math"/>
                          </a:rPr>
                          <m:t>𝑝</m:t>
                        </m:r>
                        <m:r>
                          <a:rPr lang="en-US" altLang="ko-KR" sz="1200" b="0" i="1" smtClean="0">
                            <a:latin typeface="Cambria Math"/>
                            <a:ea typeface="Cambria Math"/>
                          </a:rPr>
                          <m:t>∈</m:t>
                        </m:r>
                        <m:r>
                          <a:rPr lang="en-US" altLang="ko-KR" sz="1200" b="0" i="1" smtClean="0"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</m:d>
                  </m:oMath>
                </a14:m>
                <a:endParaRPr lang="en-US" altLang="ko-KR" sz="1200" dirty="0" smtClean="0"/>
              </a:p>
              <a:p>
                <a:pPr lvl="2"/>
                <a:r>
                  <a:rPr lang="en-US" altLang="ko-KR" sz="1600" dirty="0" smtClean="0"/>
                  <a:t>The weights on the edges</a:t>
                </a: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14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ko-KR" sz="1400" b="0" i="1" smtClean="0">
                            <a:latin typeface="Cambria Math"/>
                          </a:rPr>
                          <m:t>𝑝</m:t>
                        </m:r>
                        <m:r>
                          <a:rPr lang="en-US" altLang="ko-KR" sz="1400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ko-KR" sz="1400" b="0" i="1" smtClean="0">
                            <a:latin typeface="Cambria Math"/>
                          </a:rPr>
                          <m:t>𝑞</m:t>
                        </m:r>
                      </m:e>
                    </m:d>
                    <m:r>
                      <a:rPr lang="en-US" altLang="ko-KR" sz="1400" i="1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altLang="ko-KR" sz="1400" b="0" i="1" smtClean="0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ko-KR" altLang="en-US" sz="1400" dirty="0" smtClean="0"/>
                  <a:t> </a:t>
                </a:r>
                <a:r>
                  <a:rPr lang="en-US" altLang="ko-KR" sz="1400" dirty="0" smtClean="0"/>
                  <a:t>-&gt; </a:t>
                </a:r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/>
                      </a:rPr>
                      <m:t>𝑤</m:t>
                    </m:r>
                    <m:d>
                      <m:dPr>
                        <m:ctrlPr>
                          <a:rPr lang="en-US" altLang="ko-KR" sz="1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ko-KR" sz="1400" b="0" i="1" smtClean="0">
                            <a:latin typeface="Cambria Math"/>
                          </a:rPr>
                          <m:t>𝑝</m:t>
                        </m:r>
                        <m:r>
                          <a:rPr lang="en-US" altLang="ko-KR" sz="1400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ko-KR" sz="1400" b="0" i="1" smtClean="0">
                            <a:latin typeface="Cambria Math"/>
                          </a:rPr>
                          <m:t>𝑞</m:t>
                        </m:r>
                      </m:e>
                    </m:d>
                    <m:r>
                      <a:rPr lang="en-US" altLang="ko-KR" sz="14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ko-KR" sz="1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/>
                          </a:rPr>
                          <m:t>𝑝</m:t>
                        </m:r>
                        <m:r>
                          <a:rPr lang="en-US" altLang="ko-KR" sz="1400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ko-KR" sz="1400" b="0" i="1" smtClean="0">
                            <a:latin typeface="Cambria Math"/>
                          </a:rPr>
                          <m:t>𝑞</m:t>
                        </m:r>
                      </m:sub>
                    </m:sSub>
                  </m:oMath>
                </a14:m>
                <a:endParaRPr lang="en-US" altLang="ko-KR" sz="1400" dirty="0" smtClean="0"/>
              </a:p>
              <a:p>
                <a:pPr lvl="3"/>
                <a:r>
                  <a:rPr lang="en-US" altLang="ko-KR" sz="1400" dirty="0" smtClean="0"/>
                  <a:t>The edge contains the source </a:t>
                </a:r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/>
                      </a:rPr>
                      <m:t>𝑆</m:t>
                    </m:r>
                  </m:oMath>
                </a14:m>
                <a:r>
                  <a:rPr lang="ko-KR" altLang="en-US" sz="1400" dirty="0" smtClean="0"/>
                  <a:t> </a:t>
                </a:r>
                <a:r>
                  <a:rPr lang="en-US" altLang="ko-KR" sz="1400" dirty="0" smtClean="0"/>
                  <a:t>or sink </a:t>
                </a:r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ko-KR" altLang="en-US" sz="1400" dirty="0" smtClean="0"/>
                  <a:t> </a:t>
                </a:r>
                <a:r>
                  <a:rPr lang="en-US" altLang="ko-KR" sz="1400" dirty="0" smtClean="0"/>
                  <a:t>as one of its vertices</a:t>
                </a:r>
              </a:p>
              <a:p>
                <a:pPr lvl="4"/>
                <a14:m>
                  <m:oMath xmlns:m="http://schemas.openxmlformats.org/officeDocument/2006/math">
                    <m:r>
                      <a:rPr lang="en-US" altLang="ko-KR" sz="1200" b="0" i="1" smtClean="0">
                        <a:latin typeface="Cambria Math"/>
                      </a:rPr>
                      <m:t>𝑤</m:t>
                    </m:r>
                    <m:d>
                      <m:dPr>
                        <m:ctrlPr>
                          <a:rPr lang="en-US" altLang="ko-KR" sz="1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ko-KR" sz="1200" b="0" i="1" smtClean="0">
                            <a:latin typeface="Cambria Math"/>
                          </a:rPr>
                          <m:t>𝑝</m:t>
                        </m:r>
                        <m:r>
                          <a:rPr lang="en-US" altLang="ko-KR" sz="1200" b="0" i="1" smtClean="0">
                            <a:latin typeface="Cambria Math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ko-KR" sz="12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altLang="ko-KR" sz="1200" b="0" i="1" smtClean="0">
                                <a:latin typeface="Cambria Math"/>
                              </a:rPr>
                              <m:t>𝑆</m:t>
                            </m:r>
                            <m:r>
                              <a:rPr lang="en-US" altLang="ko-KR" sz="1200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altLang="ko-KR" sz="1200" b="0" i="1" smtClean="0">
                                <a:latin typeface="Cambria Math"/>
                              </a:rPr>
                              <m:t>𝑇</m:t>
                            </m:r>
                          </m:e>
                        </m:d>
                      </m:e>
                    </m:d>
                    <m:r>
                      <a:rPr lang="en-US" altLang="ko-KR" sz="1200" b="0" i="1" smtClean="0">
                        <a:latin typeface="Cambria Math"/>
                      </a:rPr>
                      <m:t>=−</m:t>
                    </m:r>
                    <m:acc>
                      <m:accPr>
                        <m:chr m:val="̂"/>
                        <m:ctrlPr>
                          <a:rPr lang="en-US" altLang="ko-KR" sz="12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ko-KR" sz="1200" b="0" i="1" smtClean="0"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</m:acc>
                    <m:d>
                      <m:dPr>
                        <m:ctrlPr>
                          <a:rPr lang="en-US" altLang="ko-KR" sz="1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ko-KR" sz="1200" b="0" i="1" smtClean="0">
                            <a:latin typeface="Cambria Math"/>
                          </a:rPr>
                          <m:t>𝑝</m:t>
                        </m:r>
                      </m:e>
                    </m:d>
                  </m:oMath>
                </a14:m>
                <a:endParaRPr lang="ko-KR" altLang="en-US" sz="1200" dirty="0"/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423" r="-42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828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Graph cuts trajectory segmentation </a:t>
            </a:r>
            <a:r>
              <a:rPr lang="en-US" altLang="ko-KR" dirty="0" smtClean="0"/>
              <a:t>(3)</a:t>
            </a:r>
            <a:endParaRPr lang="ko-KR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7"/>
          <a:stretch/>
        </p:blipFill>
        <p:spPr bwMode="auto">
          <a:xfrm>
            <a:off x="636274" y="756466"/>
            <a:ext cx="7856157" cy="123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251520" y="2060848"/>
            <a:ext cx="8642350" cy="288032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1800" dirty="0"/>
              <a:t> </a:t>
            </a:r>
            <a:r>
              <a:rPr lang="en-US" altLang="ko-KR" sz="1800" dirty="0" smtClean="0"/>
              <a:t>(a) A sequence of synergy maps at the ground reference plane of nine people</a:t>
            </a:r>
            <a:endParaRPr lang="ko-KR" altLang="en-US" sz="1800" dirty="0"/>
          </a:p>
        </p:txBody>
      </p:sp>
      <p:grpSp>
        <p:nvGrpSpPr>
          <p:cNvPr id="6" name="그룹 5"/>
          <p:cNvGrpSpPr/>
          <p:nvPr/>
        </p:nvGrpSpPr>
        <p:grpSpPr>
          <a:xfrm>
            <a:off x="1587638" y="2609317"/>
            <a:ext cx="5902447" cy="3195947"/>
            <a:chOff x="1693889" y="2540409"/>
            <a:chExt cx="5902447" cy="264127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44"/>
            <a:stretch/>
          </p:blipFill>
          <p:spPr bwMode="auto">
            <a:xfrm>
              <a:off x="1693889" y="2540409"/>
              <a:ext cx="5902447" cy="2641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타원 2"/>
            <p:cNvSpPr/>
            <p:nvPr/>
          </p:nvSpPr>
          <p:spPr bwMode="auto">
            <a:xfrm>
              <a:off x="4429088" y="4821647"/>
              <a:ext cx="432048" cy="36004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굴림" pitchFamily="50" charset="-127"/>
              </a:endParaRPr>
            </a:p>
          </p:txBody>
        </p:sp>
      </p:grpSp>
      <p:sp>
        <p:nvSpPr>
          <p:cNvPr id="8" name="내용 개체 틀 2"/>
          <p:cNvSpPr txBox="1">
            <a:spLocks/>
          </p:cNvSpPr>
          <p:nvPr/>
        </p:nvSpPr>
        <p:spPr bwMode="auto">
          <a:xfrm>
            <a:off x="251520" y="5841268"/>
            <a:ext cx="8642350" cy="39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Blip>
                <a:blip r:embed="rId3"/>
              </a:buBlip>
              <a:defRPr kumimoji="1"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Blip>
                <a:blip r:embed="rId3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Blip>
                <a:blip r:embed="rId3"/>
              </a:buBlip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Blip>
                <a:blip r:embed="rId3"/>
              </a:buBlip>
              <a:defRPr kumimoji="1"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ko-KR" sz="1800" dirty="0" smtClean="0"/>
              <a:t> (b) The XY cut of the 4D </a:t>
            </a:r>
            <a:r>
              <a:rPr lang="en-US" altLang="ko-KR" sz="1800" dirty="0" err="1" smtClean="0"/>
              <a:t>spatio</a:t>
            </a:r>
            <a:r>
              <a:rPr lang="en-US" altLang="ko-KR" sz="1800" dirty="0" smtClean="0"/>
              <a:t>-temporal occupancy tracks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72006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Graph cuts trajectory segmentation </a:t>
            </a:r>
            <a:r>
              <a:rPr lang="en-US" altLang="ko-KR" dirty="0" smtClean="0"/>
              <a:t>(4)</a:t>
            </a:r>
            <a:endParaRPr lang="ko-KR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692696"/>
            <a:ext cx="8734425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250825" y="4484406"/>
            <a:ext cx="8642350" cy="1752906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2000" dirty="0" smtClean="0"/>
              <a:t>(a) </a:t>
            </a:r>
            <a:r>
              <a:rPr lang="en-US" altLang="ko-KR" sz="2000" dirty="0" smtClean="0"/>
              <a:t>Reference view</a:t>
            </a:r>
            <a:endParaRPr lang="en-US" altLang="ko-KR" sz="2000" dirty="0" smtClean="0"/>
          </a:p>
          <a:p>
            <a:pPr marL="0" indent="0">
              <a:buNone/>
            </a:pPr>
            <a:r>
              <a:rPr lang="en-US" altLang="ko-KR" sz="2000" dirty="0" smtClean="0"/>
              <a:t>(b) </a:t>
            </a:r>
            <a:r>
              <a:rPr lang="en-US" altLang="ko-KR" sz="2000" dirty="0" smtClean="0"/>
              <a:t>The 3D marginal of the 4D spatiotemporal occupancy tracks at a particular time. Notice the gaps in localizations for each person’s color-coded regions. This is because only 10 planes parallel to the ground in the up (Z) direction were used.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7357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 and </a:t>
            </a:r>
            <a:r>
              <a:rPr lang="en-US" altLang="ko-KR" dirty="0" smtClean="0"/>
              <a:t>discussions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0825" y="4509120"/>
            <a:ext cx="8642350" cy="1392866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2000" dirty="0" smtClean="0"/>
              <a:t>(a) The execution time is linear with both the number of views and number of fusion planes</a:t>
            </a:r>
          </a:p>
          <a:p>
            <a:pPr marL="0" indent="0">
              <a:buNone/>
            </a:pPr>
            <a:r>
              <a:rPr lang="en-US" altLang="ko-KR" sz="2000" dirty="0" smtClean="0"/>
              <a:t>(b) Execution time with varying image resolution. As the resolution increases beyond the cache limit of the GPU, the performance drops</a:t>
            </a:r>
            <a:endParaRPr lang="ko-KR" altLang="en-US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10" y="693379"/>
            <a:ext cx="8005723" cy="350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57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Introduction(1)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1" dirty="0" smtClean="0"/>
              <a:t>Multi view approach to detect and track multiple people in crowed and cluttered scenes</a:t>
            </a:r>
          </a:p>
          <a:p>
            <a:endParaRPr lang="en-US" altLang="ko-KR" b="1" dirty="0" smtClean="0"/>
          </a:p>
          <a:p>
            <a:r>
              <a:rPr lang="en-US" altLang="ko-KR" b="1" dirty="0" smtClean="0"/>
              <a:t>Detection and occlusion resolution</a:t>
            </a:r>
          </a:p>
          <a:p>
            <a:pPr lvl="1"/>
            <a:r>
              <a:rPr lang="en-US" altLang="ko-KR" dirty="0" smtClean="0"/>
              <a:t>Based on geometrical constructs</a:t>
            </a:r>
          </a:p>
          <a:p>
            <a:pPr lvl="1"/>
            <a:r>
              <a:rPr lang="en-US" altLang="ko-KR" dirty="0" smtClean="0"/>
              <a:t>The distinction of foreground from background</a:t>
            </a:r>
          </a:p>
          <a:p>
            <a:pPr lvl="2"/>
            <a:r>
              <a:rPr lang="en-US" altLang="ko-KR" dirty="0" smtClean="0"/>
              <a:t>Using standard background modeling techniques</a:t>
            </a:r>
          </a:p>
          <a:p>
            <a:pPr lvl="2"/>
            <a:endParaRPr lang="en-US" altLang="ko-KR" dirty="0" smtClean="0"/>
          </a:p>
          <a:p>
            <a:r>
              <a:rPr lang="en-US" altLang="ko-KR" b="1" dirty="0" smtClean="0"/>
              <a:t>Planar Homographic occupancy constraint</a:t>
            </a:r>
          </a:p>
          <a:p>
            <a:pPr lvl="1"/>
            <a:r>
              <a:rPr lang="en-US" altLang="ko-KR" dirty="0" smtClean="0"/>
              <a:t>Using SIFT feature matches and employing the RANSAC algorithm</a:t>
            </a:r>
          </a:p>
          <a:p>
            <a:pPr lvl="1"/>
            <a:endParaRPr lang="en-US" altLang="ko-KR" dirty="0" smtClean="0"/>
          </a:p>
          <a:p>
            <a:r>
              <a:rPr lang="en-US" altLang="ko-KR" b="1" dirty="0" smtClean="0"/>
              <a:t>To track multiple people</a:t>
            </a:r>
          </a:p>
          <a:p>
            <a:pPr lvl="1"/>
            <a:r>
              <a:rPr lang="en-US" altLang="ko-KR" dirty="0" smtClean="0"/>
              <a:t>Using object scene occupancies</a:t>
            </a:r>
          </a:p>
          <a:p>
            <a:pPr lvl="2"/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9406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Parking lot data set(1)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43" y="620688"/>
            <a:ext cx="5925756" cy="592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89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Parking lot data </a:t>
            </a:r>
            <a:r>
              <a:rPr lang="en-US" altLang="ko-KR" dirty="0" smtClean="0"/>
              <a:t>set(2) </a:t>
            </a:r>
            <a:endParaRPr lang="ko-KR" alt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14" y="688428"/>
            <a:ext cx="8104914" cy="374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내용 개체 틀 2"/>
          <p:cNvSpPr txBox="1">
            <a:spLocks/>
          </p:cNvSpPr>
          <p:nvPr/>
        </p:nvSpPr>
        <p:spPr bwMode="auto">
          <a:xfrm>
            <a:off x="250825" y="4509120"/>
            <a:ext cx="8642350" cy="1392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Blip>
                <a:blip r:embed="rId3"/>
              </a:buBlip>
              <a:defRPr kumimoji="1"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Blip>
                <a:blip r:embed="rId3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Blip>
                <a:blip r:embed="rId3"/>
              </a:buBlip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Blip>
                <a:blip r:embed="rId3"/>
              </a:buBlip>
              <a:defRPr kumimoji="1"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ko-KR" sz="2000" dirty="0" smtClean="0"/>
              <a:t>(a) Total average track error of persons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2000" dirty="0" smtClean="0"/>
              <a:t>(b) Plot on the top: the detection error (number of false positives + number false negative)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  The bottom plot: the variation of the people density</a:t>
            </a:r>
          </a:p>
          <a:p>
            <a:pPr marL="0" indent="0">
              <a:buFont typeface="Wingdings" pitchFamily="2" charset="2"/>
              <a:buNone/>
            </a:pP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8118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Parking lot data </a:t>
            </a:r>
            <a:r>
              <a:rPr lang="en-US" altLang="ko-KR" dirty="0" smtClean="0"/>
              <a:t>set(3)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7" y="637164"/>
            <a:ext cx="8910515" cy="342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내용 개체 틀 2"/>
          <p:cNvSpPr txBox="1">
            <a:spLocks/>
          </p:cNvSpPr>
          <p:nvPr/>
        </p:nvSpPr>
        <p:spPr bwMode="auto">
          <a:xfrm>
            <a:off x="250825" y="4509120"/>
            <a:ext cx="8642350" cy="1392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Blip>
                <a:blip r:embed="rId3"/>
              </a:buBlip>
              <a:defRPr kumimoji="1"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Blip>
                <a:blip r:embed="rId3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Blip>
                <a:blip r:embed="rId3"/>
              </a:buBlip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Blip>
                <a:blip r:embed="rId3"/>
              </a:buBlip>
              <a:defRPr kumimoji="1"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ko-KR" sz="2000" dirty="0" smtClean="0"/>
              <a:t>(a) Detection error for utilizing a simple threshold of the occupancy likelihood data compared with trajectory segmentation-based approach.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2000" dirty="0" smtClean="0"/>
              <a:t>(b) Detection results using a threshold-based approach.</a:t>
            </a:r>
          </a:p>
          <a:p>
            <a:pPr marL="0" indent="0">
              <a:buFont typeface="Wingdings" pitchFamily="2" charset="2"/>
              <a:buNone/>
            </a:pP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63830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Indoor data set(1)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295" y="691063"/>
            <a:ext cx="6014818" cy="605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65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Indoor data </a:t>
            </a:r>
            <a:r>
              <a:rPr lang="en-US" altLang="ko-KR" dirty="0" smtClean="0"/>
              <a:t>set(2)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10" y="620688"/>
            <a:ext cx="8555182" cy="368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내용 개체 틀 2"/>
          <p:cNvSpPr txBox="1">
            <a:spLocks/>
          </p:cNvSpPr>
          <p:nvPr/>
        </p:nvSpPr>
        <p:spPr bwMode="auto">
          <a:xfrm>
            <a:off x="250825" y="4509120"/>
            <a:ext cx="864235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Blip>
                <a:blip r:embed="rId3"/>
              </a:buBlip>
              <a:defRPr kumimoji="1"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Blip>
                <a:blip r:embed="rId3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Blip>
                <a:blip r:embed="rId3"/>
              </a:buBlip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Blip>
                <a:blip r:embed="rId3"/>
              </a:buBlip>
              <a:defRPr kumimoji="1"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ko-KR" sz="2000" dirty="0" smtClean="0"/>
              <a:t>(a) Total average track error over time from the top center of the track bounding box to the manually marked head locations of people.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2000" dirty="0" smtClean="0"/>
              <a:t>(b) The accumulated detection error (number of false positives + number of false negatives accumulated over time) for different individual planes</a:t>
            </a:r>
          </a:p>
          <a:p>
            <a:pPr marL="0" indent="0">
              <a:buFont typeface="Wingdings" pitchFamily="2" charset="2"/>
              <a:buNone/>
            </a:pP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66655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Basketball data set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61" y="643268"/>
            <a:ext cx="6616300" cy="588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086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Soccer data set</a:t>
            </a:r>
            <a:endParaRPr lang="ko-KR" alt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888" y="655823"/>
            <a:ext cx="5468016" cy="599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777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Conclusions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To track multiple people in a complex environment</a:t>
            </a:r>
          </a:p>
          <a:p>
            <a:r>
              <a:rPr lang="en-US" altLang="ko-KR" dirty="0" smtClean="0"/>
              <a:t>Resolving occlusions and localizing people on multiple scene planes</a:t>
            </a:r>
          </a:p>
          <a:p>
            <a:pPr lvl="1"/>
            <a:r>
              <a:rPr lang="en-US" altLang="ko-KR" dirty="0" smtClean="0"/>
              <a:t>Using a planar homographic occupancy constraint</a:t>
            </a:r>
          </a:p>
          <a:p>
            <a:r>
              <a:rPr lang="en-US" altLang="ko-KR" dirty="0" smtClean="0"/>
              <a:t>Segmentation of individual trajectories of the people</a:t>
            </a:r>
          </a:p>
          <a:p>
            <a:pPr lvl="1"/>
            <a:r>
              <a:rPr lang="en-US" altLang="ko-KR" dirty="0" smtClean="0"/>
              <a:t>Combining foreground likelihood information from multiple </a:t>
            </a:r>
            <a:r>
              <a:rPr lang="en-US" altLang="ko-KR" dirty="0" smtClean="0"/>
              <a:t>views</a:t>
            </a:r>
          </a:p>
          <a:p>
            <a:pPr lvl="1"/>
            <a:r>
              <a:rPr lang="en-US" altLang="ko-KR" dirty="0" smtClean="0"/>
              <a:t>Obtaining the global optimum of space-time scene occupancies over a window of frames</a:t>
            </a:r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4127263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Introduction(2) </a:t>
            </a:r>
            <a:endParaRPr lang="ko-KR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393279"/>
            <a:ext cx="880110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764704"/>
            <a:ext cx="9105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+mn-ea"/>
                <a:ea typeface="+mn-ea"/>
              </a:rPr>
              <a:t>Examples of cluttered and crowded scenes to test this paper’s approach.</a:t>
            </a:r>
          </a:p>
        </p:txBody>
      </p:sp>
    </p:spTree>
    <p:extLst>
      <p:ext uri="{BB962C8B-B14F-4D97-AF65-F5344CB8AC3E}">
        <p14:creationId xmlns:p14="http://schemas.microsoft.com/office/powerpoint/2010/main" val="64285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Homographic occupancy constraint(1)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38" y="620688"/>
            <a:ext cx="8005723" cy="306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4881354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+mn-ea"/>
                <a:ea typeface="+mn-ea"/>
              </a:rPr>
              <a:t>(b) Foreground pixels that belong to the blue person but are occluding the feet region of the green person satisfy the homographic occupancy constraint (the green ray). This seemingly creates a see-through effect in view 1, where the feet of the occluded person can be detected.</a:t>
            </a:r>
            <a:endParaRPr lang="ko-KR" altLang="en-US" sz="2000" dirty="0">
              <a:latin typeface="+mn-ea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3717032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+mn-ea"/>
                <a:ea typeface="+mn-ea"/>
              </a:rPr>
              <a:t>(a) The blue ray shows how the pixels that satisfy the homographic occupancy constraint warp correctly to foreground in each view.</a:t>
            </a:r>
            <a:endParaRPr lang="ko-KR" altLang="en-US" sz="2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3334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Homographic occupancy </a:t>
            </a:r>
            <a:r>
              <a:rPr lang="en-US" altLang="ko-KR" dirty="0" smtClean="0"/>
              <a:t>constraint(2)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250825" y="547689"/>
                <a:ext cx="8642350" cy="5761631"/>
              </a:xfrm>
            </p:spPr>
            <p:txBody>
              <a:bodyPr/>
              <a:lstStyle/>
              <a:p>
                <a:r>
                  <a:rPr lang="en-US" altLang="ko-KR" b="0" dirty="0" smtClean="0"/>
                  <a:t>Proposition 1</a:t>
                </a:r>
              </a:p>
              <a:p>
                <a:pPr lvl="1"/>
                <a:r>
                  <a:rPr lang="en-US" altLang="ko-KR" b="0" dirty="0" smtClean="0"/>
                  <a:t>The image projections of the scene point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𝑃</m:t>
                    </m:r>
                  </m:oMath>
                </a14:m>
                <a:r>
                  <a:rPr lang="en-US" altLang="ko-KR" b="0" dirty="0" smtClean="0"/>
                  <a:t> given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ko-KR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ko-KR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ko-KR" b="0" i="1" smtClean="0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en-US" altLang="ko-KR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ko-KR" b="0" dirty="0" smtClean="0"/>
                  <a:t> in any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altLang="ko-KR" b="0" dirty="0" smtClean="0"/>
                  <a:t> views satisfy both of the following: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b="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ko-KR" altLang="en-US" b="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ko-KR" altLang="en-US" b="0">
                        <a:latin typeface="Cambria Math"/>
                      </a:rPr>
                      <m:t>∈</m:t>
                    </m:r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b="0" i="1">
                            <a:latin typeface="Cambria Math"/>
                          </a:rPr>
                          <m:t>𝛹</m:t>
                        </m:r>
                      </m:e>
                      <m:sub>
                        <m:r>
                          <a:rPr lang="ko-KR" altLang="en-US" b="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dirty="0" smtClean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b="0">
                            <a:latin typeface="Cambria Math"/>
                          </a:rPr>
                          <m:t>∀</m:t>
                        </m:r>
                      </m:e>
                      <m:sub>
                        <m:r>
                          <a:rPr lang="ko-KR" altLang="en-US" b="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altLang="ko-KR" dirty="0" smtClean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b="0" i="1">
                            <a:latin typeface="Cambria Math"/>
                          </a:rPr>
                          <m:t>𝛹</m:t>
                        </m:r>
                      </m:e>
                      <m:sub>
                        <m:r>
                          <a:rPr lang="ko-KR" altLang="en-US" b="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dirty="0" smtClean="0"/>
                  <a:t>: the foreground region in view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altLang="ko-KR" dirty="0" smtClean="0"/>
                  <a:t>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b="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ko-KR" altLang="en-US" b="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dirty="0" smtClean="0"/>
                  <a:t>: the image projection of the scene point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b="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ko-KR" altLang="en-US" b="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ko-KR" altLang="en-US" b="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ko-KR" altLang="en-US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ko-KR" altLang="en-US" b="0" i="1"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sSub>
                              <m:sSubPr>
                                <m:ctrlPr>
                                  <a:rPr lang="ko-KR" alt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ko-KR" altLang="en-US" b="0" i="1">
                                    <a:latin typeface="Cambria Math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ko-KR" altLang="en-US" b="0" i="1">
                                    <a:latin typeface="Cambria Math"/>
                                  </a:rPr>
                                  <m:t>𝜋</m:t>
                                </m:r>
                              </m:sub>
                            </m:sSub>
                            <m:r>
                              <a:rPr lang="ko-KR" altLang="en-US" b="0" i="1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b="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ko-KR" altLang="en-US" b="0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ko-KR" dirty="0" smtClean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b="0">
                            <a:latin typeface="Cambria Math"/>
                          </a:rPr>
                          <m:t>∀</m:t>
                        </m:r>
                      </m:e>
                      <m:sub>
                        <m:r>
                          <a:rPr lang="ko-KR" altLang="en-US" b="0" i="1">
                            <a:latin typeface="Cambria Math"/>
                          </a:rPr>
                          <m:t>𝑖</m:t>
                        </m:r>
                        <m:r>
                          <a:rPr lang="ko-KR" altLang="en-US" b="0">
                            <a:latin typeface="Cambria Math"/>
                          </a:rPr>
                          <m:t>,</m:t>
                        </m:r>
                        <m:r>
                          <a:rPr lang="ko-KR" altLang="en-US" b="0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ko-KR" dirty="0" smtClean="0"/>
                  <a:t>  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b="0" i="1">
                            <a:latin typeface="Cambria Math"/>
                          </a:rPr>
                          <m:t>𝐻</m:t>
                        </m:r>
                      </m:e>
                      <m:sub>
                        <m:sSub>
                          <m:sSub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ko-KR" altLang="en-US" b="0" i="1">
                                <a:latin typeface="Cambria Math"/>
                              </a:rPr>
                              <m:t>𝑖</m:t>
                            </m:r>
                          </m:e>
                          <m:sub>
                            <m:r>
                              <a:rPr lang="ko-KR" altLang="en-US" b="0" i="1">
                                <a:latin typeface="Cambria Math"/>
                              </a:rPr>
                              <m:t>𝜋</m:t>
                            </m:r>
                          </m:sub>
                        </m:sSub>
                        <m:r>
                          <a:rPr lang="ko-KR" altLang="en-US" b="0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ko-KR" dirty="0" smtClean="0"/>
                  <a:t>: the </a:t>
                </a:r>
                <a:r>
                  <a:rPr lang="en-US" altLang="ko-KR" dirty="0" err="1" smtClean="0"/>
                  <a:t>homography</a:t>
                </a:r>
                <a:r>
                  <a:rPr lang="en-US" altLang="ko-KR" dirty="0" smtClean="0"/>
                  <a:t> induced by plane </a:t>
                </a:r>
                <a14:m>
                  <m:oMath xmlns:m="http://schemas.openxmlformats.org/officeDocument/2006/math">
                    <m:r>
                      <a:rPr lang="ko-KR" altLang="en-US" b="0" i="1">
                        <a:latin typeface="Cambria Math"/>
                      </a:rPr>
                      <m:t>𝜋</m:t>
                    </m:r>
                  </m:oMath>
                </a14:m>
                <a:r>
                  <a:rPr lang="en-US" altLang="ko-KR" dirty="0" smtClean="0"/>
                  <a:t> from view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𝑗</m:t>
                    </m:r>
                  </m:oMath>
                </a14:m>
                <a:r>
                  <a:rPr lang="en-US" altLang="ko-KR" dirty="0" smtClean="0"/>
                  <a:t> to view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𝑖</m:t>
                    </m:r>
                  </m:oMath>
                </a14:m>
                <a:endParaRPr lang="en-US" altLang="ko-KR" dirty="0" smtClean="0"/>
              </a:p>
              <a:p>
                <a:pPr marL="914400" lvl="2" indent="0">
                  <a:buNone/>
                </a:pPr>
                <a:r>
                  <a:rPr lang="en-US" altLang="ko-KR" dirty="0" smtClean="0"/>
                  <a:t>   </a:t>
                </a:r>
              </a:p>
              <a:p>
                <a:r>
                  <a:rPr lang="en-US" altLang="ko-KR" b="0" dirty="0" smtClean="0"/>
                  <a:t>Proposition 2 (Homographic occupancy constraint)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ko-KR" altLang="en-US" b="0" i="1">
                                <a:latin typeface="Cambria Math"/>
                              </a:rPr>
                              <m:t>𝑝</m:t>
                            </m:r>
                          </m:e>
                          <m:sup>
                            <m:r>
                              <a:rPr lang="ko-KR" altLang="en-US" b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ko-KR" altLang="en-US" b="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ko-KR" altLang="en-US" b="0">
                        <a:latin typeface="Cambria Math"/>
                      </a:rPr>
                      <m:t>∈</m:t>
                    </m:r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b="0" i="1">
                            <a:latin typeface="Cambria Math"/>
                          </a:rPr>
                          <m:t>𝛹</m:t>
                        </m:r>
                      </m:e>
                      <m:sub>
                        <m:r>
                          <a:rPr lang="ko-KR" altLang="en-US" b="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ko-KR" altLang="en-US" b="0" i="1">
                                <a:latin typeface="Cambria Math"/>
                              </a:rPr>
                              <m:t>𝑝</m:t>
                            </m:r>
                          </m:e>
                          <m:sup>
                            <m:r>
                              <a:rPr lang="ko-KR" altLang="en-US" b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ko-KR" altLang="en-US" b="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ko-KR" altLang="en-US" b="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ko-KR" altLang="en-US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ko-KR" altLang="en-US" b="0" i="1"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sSub>
                              <m:sSubPr>
                                <m:ctrlPr>
                                  <a:rPr lang="ko-KR" alt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ko-KR" altLang="en-US" b="0" i="1">
                                    <a:latin typeface="Cambria Math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ko-KR" altLang="en-US" b="0" i="1">
                                    <a:latin typeface="Cambria Math"/>
                                  </a:rPr>
                                  <m:t>𝜋</m:t>
                                </m:r>
                              </m:sub>
                            </m:sSub>
                            <m:r>
                              <a:rPr lang="ko-KR" altLang="en-US" b="0" i="1">
                                <a:latin typeface="Cambria Math"/>
                              </a:rPr>
                              <m:t>𝑟</m:t>
                            </m:r>
                          </m:sub>
                        </m:sSub>
                      </m:e>
                    </m:d>
                    <m:r>
                      <a:rPr lang="ko-KR" altLang="en-US" b="0" i="1">
                        <a:latin typeface="Cambria Math"/>
                      </a:rPr>
                      <m:t>𝑝</m:t>
                    </m:r>
                  </m:oMath>
                </a14:m>
                <a:r>
                  <a:rPr lang="en-US" altLang="ko-KR" dirty="0" smtClean="0"/>
                  <a:t> </a:t>
                </a:r>
                <a:r>
                  <a:rPr lang="en-US" altLang="ko-KR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b="0">
                            <a:latin typeface="Cambria Math"/>
                          </a:rPr>
                          <m:t>∀</m:t>
                        </m:r>
                      </m:e>
                      <m:sub>
                        <m:r>
                          <a:rPr lang="ko-KR" altLang="en-US" b="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altLang="ko-KR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ko-KR" altLang="en-US" b="0" i="1">
                        <a:latin typeface="Cambria Math"/>
                      </a:rPr>
                      <m:t>𝛷</m:t>
                    </m:r>
                  </m:oMath>
                </a14:m>
                <a:r>
                  <a:rPr lang="en-US" altLang="ko-KR" dirty="0" smtClean="0"/>
                  <a:t>: the set of all pixels in a reference view </a:t>
                </a:r>
                <a14:m>
                  <m:oMath xmlns:m="http://schemas.openxmlformats.org/officeDocument/2006/math">
                    <m:r>
                      <a:rPr lang="ko-KR" altLang="en-US" b="0" i="1">
                        <a:latin typeface="Cambria Math"/>
                      </a:rPr>
                      <m:t>𝑟</m:t>
                    </m:r>
                  </m:oMath>
                </a14:m>
                <a:endParaRPr lang="en-US" altLang="ko-KR" dirty="0" smtClean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b="0" i="1">
                            <a:latin typeface="Cambria Math"/>
                          </a:rPr>
                          <m:t>𝐻</m:t>
                        </m:r>
                      </m:e>
                      <m:sub>
                        <m:sSub>
                          <m:sSub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ko-KR" altLang="en-US" b="0" i="1">
                                <a:latin typeface="Cambria Math"/>
                              </a:rPr>
                              <m:t>𝑖</m:t>
                            </m:r>
                          </m:e>
                          <m:sub>
                            <m:r>
                              <a:rPr lang="ko-KR" altLang="en-US" b="0" i="1">
                                <a:latin typeface="Cambria Math"/>
                              </a:rPr>
                              <m:t>𝜋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altLang="ko-KR" dirty="0"/>
                  <a:t>: the </a:t>
                </a:r>
                <a:r>
                  <a:rPr lang="en-US" altLang="ko-KR" dirty="0" err="1"/>
                  <a:t>homography</a:t>
                </a:r>
                <a:r>
                  <a:rPr lang="en-US" altLang="ko-KR" dirty="0"/>
                  <a:t> </a:t>
                </a:r>
                <a:r>
                  <a:rPr lang="en-US" altLang="ko-KR" dirty="0" smtClean="0"/>
                  <a:t>induced </a:t>
                </a:r>
                <a:r>
                  <a:rPr lang="en-US" altLang="ko-KR" dirty="0"/>
                  <a:t>by plane </a:t>
                </a:r>
                <a14:m>
                  <m:oMath xmlns:m="http://schemas.openxmlformats.org/officeDocument/2006/math">
                    <m:r>
                      <a:rPr lang="ko-KR" altLang="en-US" b="0" i="1">
                        <a:latin typeface="Cambria Math"/>
                      </a:rPr>
                      <m:t>𝜋</m:t>
                    </m:r>
                  </m:oMath>
                </a14:m>
                <a:r>
                  <a:rPr lang="en-US" altLang="ko-KR" dirty="0"/>
                  <a:t> from </a:t>
                </a:r>
                <a:r>
                  <a:rPr lang="en-US" altLang="ko-KR" dirty="0" smtClean="0"/>
                  <a:t>the reference view to </a:t>
                </a:r>
                <a:r>
                  <a:rPr lang="en-US" altLang="ko-KR" dirty="0"/>
                  <a:t>view </a:t>
                </a:r>
                <a14:m>
                  <m:oMath xmlns:m="http://schemas.openxmlformats.org/officeDocument/2006/math">
                    <m:r>
                      <a:rPr lang="en-US" altLang="ko-KR" b="0" i="1">
                        <a:latin typeface="Cambria Math"/>
                      </a:rPr>
                      <m:t>𝑖</m:t>
                    </m:r>
                  </m:oMath>
                </a14:m>
                <a:endParaRPr lang="en-US" altLang="ko-KR" dirty="0"/>
              </a:p>
              <a:p>
                <a:pPr lvl="2"/>
                <a14:m>
                  <m:oMath xmlns:m="http://schemas.openxmlformats.org/officeDocument/2006/math">
                    <m:r>
                      <a:rPr lang="ko-KR" altLang="en-US" b="0" i="1">
                        <a:latin typeface="Cambria Math"/>
                      </a:rPr>
                      <m:t>𝑝</m:t>
                    </m:r>
                  </m:oMath>
                </a14:m>
                <a:r>
                  <a:rPr lang="en-US" altLang="ko-KR" dirty="0" smtClean="0"/>
                  <a:t>: the piercing point with respect to </a:t>
                </a:r>
                <a14:m>
                  <m:oMath xmlns:m="http://schemas.openxmlformats.org/officeDocument/2006/math">
                    <m:r>
                      <a:rPr lang="ko-KR" altLang="en-US" b="0" i="1">
                        <a:latin typeface="Cambria Math"/>
                      </a:rPr>
                      <m:t>𝜋</m:t>
                    </m:r>
                  </m:oMath>
                </a14:m>
                <a:r>
                  <a:rPr lang="en-US" altLang="ko-KR" dirty="0" smtClean="0"/>
                  <a:t> lies inside the volume of a foreground object in the scene</a:t>
                </a: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5" y="547689"/>
                <a:ext cx="8642350" cy="5761631"/>
              </a:xfrm>
              <a:blipFill rotWithShape="1">
                <a:blip r:embed="rId2"/>
                <a:stretch>
                  <a:fillRect t="-847" r="-987" b="-63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6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Localizing people(1)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/>
                          </a:rPr>
                          <m:t>𝛷</m:t>
                        </m:r>
                      </m:e>
                      <m:sub>
                        <m:r>
                          <a:rPr lang="ko-KR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ko-KR" altLang="en-US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/>
                          </a:rPr>
                          <m:t>𝛷</m:t>
                        </m:r>
                      </m:e>
                      <m:sub>
                        <m:r>
                          <a:rPr lang="ko-KR" altLang="en-US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ko-KR" altLang="en-US">
                        <a:latin typeface="Cambria Math"/>
                      </a:rPr>
                      <m:t>,...,</m:t>
                    </m:r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/>
                          </a:rPr>
                          <m:t>𝛷</m:t>
                        </m:r>
                      </m:e>
                      <m:sub>
                        <m:r>
                          <a:rPr lang="ko-KR" altLang="en-US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ko-KR" b="0" dirty="0" smtClean="0"/>
                  <a:t>: the images of the scene obtained from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b="0" dirty="0" err="1" smtClean="0"/>
                  <a:t>uncalibrated</a:t>
                </a:r>
                <a:r>
                  <a:rPr lang="en-US" altLang="ko-KR" b="0" dirty="0" smtClean="0"/>
                  <a:t> cameras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/>
                          </a:rPr>
                          <m:t>𝛷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altLang="ko-KR" b="0" dirty="0" smtClean="0"/>
                  <a:t>: a reference view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/>
                          </a:rPr>
                          <m:t>𝐻</m:t>
                        </m:r>
                      </m:e>
                      <m:sub>
                        <m:sSub>
                          <m:sSub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𝑖</m:t>
                            </m:r>
                          </m:e>
                          <m:sub>
                            <m:r>
                              <a:rPr lang="ko-KR" altLang="en-US" i="1">
                                <a:latin typeface="Cambria Math"/>
                              </a:rPr>
                              <m:t>𝜋</m:t>
                            </m:r>
                          </m:sub>
                        </m:sSub>
                        <m:r>
                          <a:rPr lang="ko-KR" altLang="en-US" i="1">
                            <a:latin typeface="Cambria Math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altLang="ko-KR" b="0" dirty="0" smtClean="0"/>
                  <a:t>: </a:t>
                </a:r>
                <a:r>
                  <a:rPr lang="en-US" altLang="ko-KR" b="0" dirty="0" err="1" smtClean="0"/>
                  <a:t>homography</a:t>
                </a:r>
                <a:r>
                  <a:rPr lang="en-US" altLang="ko-KR" b="0" dirty="0" smtClean="0"/>
                  <a:t> of the reference plane </a:t>
                </a:r>
                <a14:m>
                  <m:oMath xmlns:m="http://schemas.openxmlformats.org/officeDocument/2006/math">
                    <m:r>
                      <a:rPr lang="ko-KR" altLang="en-US" b="0" i="1" smtClean="0">
                        <a:latin typeface="Cambria Math"/>
                      </a:rPr>
                      <m:t>𝜋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b="0" dirty="0" smtClean="0"/>
                  <a:t>between the reference view and any other view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𝑖</m:t>
                    </m:r>
                  </m:oMath>
                </a14:m>
                <a:endParaRPr lang="en-US" altLang="ko-KR" b="0" dirty="0" smtClean="0"/>
              </a:p>
              <a:p>
                <a:endParaRPr lang="en-US" altLang="ko-KR" b="0" dirty="0" smtClean="0"/>
              </a:p>
              <a:p>
                <a:endParaRPr lang="en-US" altLang="ko-KR" b="0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𝑝</m:t>
                    </m:r>
                  </m:oMath>
                </a14:m>
                <a:r>
                  <a:rPr lang="en-US" altLang="ko-KR" b="0" dirty="0" smtClean="0"/>
                  <a:t>: a pixel in the reference image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𝑝</m:t>
                            </m:r>
                          </m:e>
                          <m:sup>
                            <m:r>
                              <a:rPr lang="ko-KR" altLang="en-US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ko-KR" altLang="en-US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b="0" dirty="0" smtClean="0"/>
                  <a:t>: warped to pixel in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/>
                          </a:rPr>
                          <m:t>𝛷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altLang="ko-KR" b="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ko-KR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ko-KR" altLang="en-US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ko-KR" altLang="en-US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ko-KR" altLang="en-US">
                        <a:latin typeface="Cambria Math"/>
                      </a:rPr>
                      <m:t>,...,</m:t>
                    </m:r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ko-KR" altLang="en-US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ko-KR" b="0" dirty="0" smtClean="0"/>
                  <a:t>: the observation in images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/>
                          </a:rPr>
                          <m:t>𝛷</m:t>
                        </m:r>
                      </m:e>
                      <m:sub>
                        <m:r>
                          <a:rPr lang="ko-KR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ko-KR" altLang="en-US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/>
                          </a:rPr>
                          <m:t>𝛷</m:t>
                        </m:r>
                      </m:e>
                      <m:sub>
                        <m:r>
                          <a:rPr lang="ko-KR" altLang="en-US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ko-KR" altLang="en-US">
                        <a:latin typeface="Cambria Math"/>
                      </a:rPr>
                      <m:t>,...,</m:t>
                    </m:r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/>
                          </a:rPr>
                          <m:t>𝛷</m:t>
                        </m:r>
                      </m:e>
                      <m:sub>
                        <m:r>
                          <a:rPr lang="ko-KR" altLang="en-US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ko-KR" altLang="en-US" b="0" dirty="0" smtClean="0"/>
                  <a:t> </a:t>
                </a:r>
                <a:r>
                  <a:rPr lang="en-US" altLang="ko-KR" b="0" dirty="0" smtClean="0"/>
                  <a:t>at location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𝑝</m:t>
                            </m:r>
                          </m:e>
                          <m:sup>
                            <m:r>
                              <a:rPr lang="ko-KR" altLang="en-US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ko-KR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ko-KR" altLang="en-US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𝑝</m:t>
                            </m:r>
                          </m:e>
                          <m:sup>
                            <m:r>
                              <a:rPr lang="ko-KR" altLang="en-US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ko-KR" altLang="en-US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ko-KR" altLang="en-US">
                        <a:latin typeface="Cambria Math"/>
                      </a:rPr>
                      <m:t>,...,</m:t>
                    </m:r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𝑝</m:t>
                            </m:r>
                          </m:e>
                          <m:sup>
                            <m:r>
                              <a:rPr lang="ko-KR" altLang="en-US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ko-KR" altLang="en-US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endParaRPr lang="ko-KR" altLang="en-US" b="0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t="-8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588185"/>
              </p:ext>
            </p:extLst>
          </p:nvPr>
        </p:nvGraphicFramePr>
        <p:xfrm>
          <a:off x="683568" y="2780928"/>
          <a:ext cx="1633414" cy="544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Equation" r:id="rId4" imgW="838080" imgH="279360" progId="Equation.DSMT4">
                  <p:embed/>
                </p:oleObj>
              </mc:Choice>
              <mc:Fallback>
                <p:oleObj name="Equation" r:id="rId4" imgW="8380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3568" y="2780928"/>
                        <a:ext cx="1633414" cy="5444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604685"/>
              </p:ext>
            </p:extLst>
          </p:nvPr>
        </p:nvGraphicFramePr>
        <p:xfrm>
          <a:off x="611560" y="5589240"/>
          <a:ext cx="14605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Equation" r:id="rId6" imgW="749160" imgH="253800" progId="Equation.DSMT4">
                  <p:embed/>
                </p:oleObj>
              </mc:Choice>
              <mc:Fallback>
                <p:oleObj name="Equation" r:id="rId6" imgW="749160" imgH="253800" progId="Equation.DSMT4">
                  <p:embed/>
                  <p:pic>
                    <p:nvPicPr>
                      <p:cNvPr id="0" name="개체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5589240"/>
                        <a:ext cx="1460500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239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Localizing </a:t>
            </a:r>
            <a:r>
              <a:rPr lang="en-US" altLang="ko-KR" dirty="0" smtClean="0"/>
              <a:t>people(2)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altLang="ko-KR" b="0" dirty="0" smtClean="0"/>
                  <a:t>: the event that pixel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𝑝</m:t>
                    </m:r>
                  </m:oMath>
                </a14:m>
                <a:r>
                  <a:rPr lang="ko-KR" altLang="en-US" b="0" dirty="0" smtClean="0"/>
                  <a:t> </a:t>
                </a:r>
                <a:r>
                  <a:rPr lang="en-US" altLang="ko-KR" b="0" dirty="0" smtClean="0"/>
                  <a:t>has a piercing point inside a foreground object</a:t>
                </a:r>
              </a:p>
              <a:p>
                <a:r>
                  <a:rPr lang="en-US" altLang="ko-KR" b="0" dirty="0" smtClean="0"/>
                  <a:t>Using Bayes law</a:t>
                </a:r>
              </a:p>
              <a:p>
                <a:endParaRPr lang="en-US" altLang="ko-KR" b="0" dirty="0"/>
              </a:p>
              <a:p>
                <a:endParaRPr lang="en-US" altLang="ko-KR" b="0" dirty="0" smtClean="0"/>
              </a:p>
              <a:p>
                <a:endParaRPr lang="en-US" altLang="ko-KR" b="0" dirty="0"/>
              </a:p>
              <a:p>
                <a:endParaRPr lang="en-US" altLang="ko-KR" b="0" dirty="0" smtClean="0"/>
              </a:p>
              <a:p>
                <a:endParaRPr lang="en-US" altLang="ko-KR" b="0" dirty="0"/>
              </a:p>
              <a:p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</a:rPr>
                      <m:t>𝐿</m:t>
                    </m:r>
                    <m:d>
                      <m:dPr>
                        <m:ctrlPr>
                          <a:rPr lang="ko-KR" altLang="en-US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ko-KR" alt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ko-KR" alt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b="0" dirty="0" smtClean="0"/>
                  <a:t>: the likelihood of observation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ko-KR" altLang="en-US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o-KR" altLang="en-US" b="0" dirty="0" smtClean="0"/>
                  <a:t> </a:t>
                </a:r>
                <a:r>
                  <a:rPr lang="en-US" altLang="ko-KR" b="0" dirty="0" smtClean="0"/>
                  <a:t>belonging to the foreground</a:t>
                </a:r>
              </a:p>
              <a:p>
                <a:r>
                  <a:rPr lang="en-US" altLang="ko-KR" b="0" dirty="0" smtClean="0"/>
                  <a:t>Plugging (3) into (2) and back into (1)</a:t>
                </a:r>
                <a:endParaRPr lang="ko-KR" altLang="en-US" b="0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t="-8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그룹 6"/>
          <p:cNvGrpSpPr/>
          <p:nvPr/>
        </p:nvGrpSpPr>
        <p:grpSpPr>
          <a:xfrm>
            <a:off x="506600" y="1988840"/>
            <a:ext cx="8136904" cy="495300"/>
            <a:chOff x="683568" y="1988840"/>
            <a:chExt cx="8136904" cy="495300"/>
          </a:xfrm>
        </p:grpSpPr>
        <p:graphicFrame>
          <p:nvGraphicFramePr>
            <p:cNvPr id="4" name="개체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1808225"/>
                </p:ext>
              </p:extLst>
            </p:nvPr>
          </p:nvGraphicFramePr>
          <p:xfrm>
            <a:off x="683568" y="1988840"/>
            <a:ext cx="5519738" cy="495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7" name="Equation" r:id="rId4" imgW="2831760" imgH="253800" progId="Equation.DSMT4">
                    <p:embed/>
                  </p:oleObj>
                </mc:Choice>
                <mc:Fallback>
                  <p:oleObj name="Equation" r:id="rId4" imgW="2831760" imgH="253800" progId="Equation.DSMT4">
                    <p:embed/>
                    <p:pic>
                      <p:nvPicPr>
                        <p:cNvPr id="0" name="개체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568" y="1988840"/>
                          <a:ext cx="5519738" cy="495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8388424" y="2020778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smtClean="0">
                  <a:latin typeface="+mn-ea"/>
                  <a:ea typeface="+mn-ea"/>
                </a:rPr>
                <a:t>(1)</a:t>
              </a:r>
              <a:endParaRPr lang="ko-KR" altLang="en-US" sz="2000" dirty="0">
                <a:latin typeface="+mn-ea"/>
                <a:ea typeface="+mn-ea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453479" y="2646363"/>
            <a:ext cx="8185757" cy="495300"/>
            <a:chOff x="453479" y="2646363"/>
            <a:chExt cx="8185757" cy="495300"/>
          </a:xfrm>
        </p:grpSpPr>
        <p:graphicFrame>
          <p:nvGraphicFramePr>
            <p:cNvPr id="9" name="개체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4103476"/>
                </p:ext>
              </p:extLst>
            </p:nvPr>
          </p:nvGraphicFramePr>
          <p:xfrm>
            <a:off x="453479" y="2646363"/>
            <a:ext cx="6854825" cy="495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8" name="Equation" r:id="rId6" imgW="3517560" imgH="253800" progId="Equation.DSMT4">
                    <p:embed/>
                  </p:oleObj>
                </mc:Choice>
                <mc:Fallback>
                  <p:oleObj name="Equation" r:id="rId6" imgW="351756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479" y="2646363"/>
                          <a:ext cx="6854825" cy="495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8207188" y="267760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smtClean="0">
                  <a:latin typeface="+mn-ea"/>
                  <a:ea typeface="+mn-ea"/>
                </a:rPr>
                <a:t>(2)</a:t>
              </a:r>
              <a:endParaRPr lang="ko-KR" altLang="en-US" sz="2000" dirty="0">
                <a:latin typeface="+mn-ea"/>
                <a:ea typeface="+mn-ea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420250" y="3365500"/>
            <a:ext cx="8208912" cy="495300"/>
            <a:chOff x="467544" y="3365500"/>
            <a:chExt cx="8208912" cy="495300"/>
          </a:xfrm>
        </p:grpSpPr>
        <p:graphicFrame>
          <p:nvGraphicFramePr>
            <p:cNvPr id="13" name="개체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1801054"/>
                </p:ext>
              </p:extLst>
            </p:nvPr>
          </p:nvGraphicFramePr>
          <p:xfrm>
            <a:off x="467544" y="3365500"/>
            <a:ext cx="2201863" cy="495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9" name="Equation" r:id="rId8" imgW="1130040" imgH="253800" progId="Equation.DSMT4">
                    <p:embed/>
                  </p:oleObj>
                </mc:Choice>
                <mc:Fallback>
                  <p:oleObj name="Equation" r:id="rId8" imgW="113004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544" y="3365500"/>
                          <a:ext cx="2201863" cy="495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8244408" y="3396991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smtClean="0">
                  <a:latin typeface="+mn-ea"/>
                  <a:ea typeface="+mn-ea"/>
                </a:rPr>
                <a:t>(3)</a:t>
              </a:r>
              <a:endParaRPr lang="ko-KR" altLang="en-US" sz="2000" dirty="0">
                <a:latin typeface="+mn-ea"/>
                <a:ea typeface="+mn-ea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502154" y="5416550"/>
            <a:ext cx="8166064" cy="841375"/>
            <a:chOff x="502154" y="5416550"/>
            <a:chExt cx="8166064" cy="841375"/>
          </a:xfrm>
        </p:grpSpPr>
        <p:graphicFrame>
          <p:nvGraphicFramePr>
            <p:cNvPr id="17" name="개체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5205008"/>
                </p:ext>
              </p:extLst>
            </p:nvPr>
          </p:nvGraphicFramePr>
          <p:xfrm>
            <a:off x="502154" y="5416550"/>
            <a:ext cx="3662363" cy="841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0" name="Equation" r:id="rId10" imgW="1879560" imgH="431640" progId="Equation.DSMT4">
                    <p:embed/>
                  </p:oleObj>
                </mc:Choice>
                <mc:Fallback>
                  <p:oleObj name="Equation" r:id="rId10" imgW="187956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2154" y="5416550"/>
                          <a:ext cx="3662363" cy="841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Box 17"/>
            <p:cNvSpPr txBox="1"/>
            <p:nvPr/>
          </p:nvSpPr>
          <p:spPr>
            <a:xfrm>
              <a:off x="8236170" y="5621001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smtClean="0">
                  <a:latin typeface="+mn-ea"/>
                  <a:ea typeface="+mn-ea"/>
                </a:rPr>
                <a:t>(4)</a:t>
              </a:r>
              <a:endParaRPr lang="ko-KR" altLang="en-US" sz="2000" dirty="0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91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Modeling clutter and FOV constraints(1)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b="0" dirty="0" smtClean="0"/>
                  <a:t>Assumed the scene point under examination is inside the FOV of each camera</a:t>
                </a:r>
              </a:p>
              <a:p>
                <a:r>
                  <a:rPr lang="en-US" altLang="ko-KR" b="0" dirty="0" smtClean="0"/>
                  <a:t>The concept of an RMS clutter metric of the spatial-intensity properties of the scene</a:t>
                </a:r>
              </a:p>
              <a:p>
                <a:endParaRPr lang="en-US" altLang="ko-KR" sz="2000" b="0" dirty="0"/>
              </a:p>
              <a:p>
                <a:endParaRPr lang="en-US" altLang="ko-KR" sz="2000" b="0" dirty="0" smtClean="0"/>
              </a:p>
              <a:p>
                <a:endParaRPr lang="en-US" altLang="ko-KR" sz="2000" b="0" dirty="0"/>
              </a:p>
              <a:p>
                <a:endParaRPr lang="en-US" altLang="ko-KR" sz="2000" b="0" dirty="0" smtClean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ko-KR" altLang="en-US" sz="1600" i="1">
                            <a:latin typeface="Cambria Math"/>
                          </a:rPr>
                        </m:ctrlPr>
                      </m:sSubSupPr>
                      <m:e>
                        <m:r>
                          <a:rPr lang="ko-KR" altLang="en-US" sz="1600" b="0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ko-KR" altLang="en-US" sz="1600" b="0" i="1">
                            <a:latin typeface="Cambria Math"/>
                          </a:rPr>
                          <m:t>𝑘</m:t>
                        </m:r>
                      </m:sub>
                      <m:sup>
                        <m:r>
                          <a:rPr lang="ko-KR" altLang="en-US" sz="1600" b="0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ko-KR" sz="1600" dirty="0" smtClean="0"/>
                  <a:t>: the variance of pixel values within the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altLang="ko-KR" sz="1600" dirty="0" err="1" smtClean="0"/>
                  <a:t>th</a:t>
                </a:r>
                <a:r>
                  <a:rPr lang="en-US" altLang="ko-KR" sz="1600" dirty="0" smtClean="0"/>
                  <a:t> cell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/>
                      </a:rPr>
                      <m:t>𝑁</m:t>
                    </m:r>
                  </m:oMath>
                </a14:m>
                <a:r>
                  <a:rPr lang="en-US" altLang="ko-KR" sz="1600" dirty="0" smtClean="0"/>
                  <a:t>: the number of cells or blocks the picture has been divided into</a:t>
                </a:r>
              </a:p>
              <a:p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𝑁</m:t>
                    </m:r>
                  </m:oMath>
                </a14:m>
                <a:r>
                  <a:rPr lang="ko-KR" altLang="en-US" b="0" dirty="0" smtClean="0"/>
                  <a:t> </a:t>
                </a:r>
                <a:r>
                  <a:rPr lang="en-US" altLang="ko-KR" b="0" dirty="0" smtClean="0"/>
                  <a:t>is defined to be twice the length of the largest target dimension.</a:t>
                </a:r>
              </a:p>
              <a:p>
                <a:r>
                  <a:rPr lang="en-US" altLang="ko-KR" b="0" dirty="0" smtClean="0"/>
                  <a:t>They compute the clutter metric for each view at each time instant on the foreground likelihood maps obtained from background modeling.</a:t>
                </a:r>
                <a:endParaRPr lang="ko-KR" altLang="en-US" b="0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t="-847" r="-1058" b="-95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그룹 4"/>
          <p:cNvGrpSpPr/>
          <p:nvPr/>
        </p:nvGrpSpPr>
        <p:grpSpPr>
          <a:xfrm>
            <a:off x="921820" y="2414017"/>
            <a:ext cx="7250580" cy="942975"/>
            <a:chOff x="1417638" y="5366370"/>
            <a:chExt cx="7250580" cy="942975"/>
          </a:xfrm>
        </p:grpSpPr>
        <p:graphicFrame>
          <p:nvGraphicFramePr>
            <p:cNvPr id="6" name="개체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3113897"/>
                </p:ext>
              </p:extLst>
            </p:nvPr>
          </p:nvGraphicFramePr>
          <p:xfrm>
            <a:off x="1417638" y="5366370"/>
            <a:ext cx="1831975" cy="942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" name="Equation" r:id="rId4" imgW="939600" imgH="482400" progId="Equation.DSMT4">
                    <p:embed/>
                  </p:oleObj>
                </mc:Choice>
                <mc:Fallback>
                  <p:oleObj name="Equation" r:id="rId4" imgW="939600" imgH="482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7638" y="5366370"/>
                          <a:ext cx="1831975" cy="942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8236170" y="5621001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smtClean="0">
                  <a:latin typeface="+mn-ea"/>
                  <a:ea typeface="+mn-ea"/>
                </a:rPr>
                <a:t>(5)</a:t>
              </a:r>
              <a:endParaRPr lang="ko-KR" altLang="en-US" sz="2000" dirty="0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74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Modeling clutter and FOV </a:t>
            </a:r>
            <a:r>
              <a:rPr lang="en-US" altLang="ko-KR" dirty="0" smtClean="0"/>
              <a:t>constraints(2)</a:t>
            </a:r>
            <a:endParaRPr lang="ko-KR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73" y="777331"/>
            <a:ext cx="8005723" cy="272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250825" y="3573016"/>
            <a:ext cx="8642350" cy="1872208"/>
          </a:xfrm>
        </p:spPr>
        <p:txBody>
          <a:bodyPr/>
          <a:lstStyle/>
          <a:p>
            <a:r>
              <a:rPr lang="en-US" altLang="ko-KR" b="0" dirty="0" smtClean="0"/>
              <a:t>The first row: images from two of test sequences</a:t>
            </a:r>
          </a:p>
          <a:p>
            <a:pPr marL="0" indent="0">
              <a:buNone/>
            </a:pPr>
            <a:r>
              <a:rPr lang="en-US" altLang="ko-KR" b="0" dirty="0" smtClean="0"/>
              <a:t> </a:t>
            </a:r>
          </a:p>
          <a:p>
            <a:r>
              <a:rPr lang="en-US" altLang="ko-KR" b="0" dirty="0" smtClean="0"/>
              <a:t>The second row: foreground likelihood maps for views in the first row</a:t>
            </a:r>
            <a:endParaRPr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255298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incipal axis-based correspondence between multiple camears for people tracking">
  <a:themeElements>
    <a:clrScheme name="1_islab2006-Eng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굴림" pitchFamily="50" charset="-127"/>
          </a:defRPr>
        </a:defPPr>
      </a:lstStyle>
    </a:lnDef>
  </a:objectDefaults>
  <a:extraClrSchemeLst>
    <a:extraClrScheme>
      <a:clrScheme name="1_islab2006-Eng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slab2006-Eng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slab2006-Eng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slab2006-Eng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slab2006-Eng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slab2006-Eng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slab2006-Eng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Principal axis-based correspondence between multiple camears for people tracking</Template>
  <TotalTime>1334</TotalTime>
  <Words>1893</Words>
  <Application>Microsoft Office PowerPoint</Application>
  <PresentationFormat>화면 슬라이드 쇼(4:3)</PresentationFormat>
  <Paragraphs>188</Paragraphs>
  <Slides>27</Slides>
  <Notes>1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29" baseType="lpstr">
      <vt:lpstr>Principal axis-based correspondence between multiple camears for people tracking</vt:lpstr>
      <vt:lpstr>Equation</vt:lpstr>
      <vt:lpstr>Tracking Multiple Occluding People by Localizing on Multiple Scene Planes</vt:lpstr>
      <vt:lpstr>Introduction(1) </vt:lpstr>
      <vt:lpstr>Introduction(2) </vt:lpstr>
      <vt:lpstr>Homographic occupancy constraint(1)</vt:lpstr>
      <vt:lpstr>Homographic occupancy constraint(2)</vt:lpstr>
      <vt:lpstr>Localizing people(1)</vt:lpstr>
      <vt:lpstr>Localizing people(2)</vt:lpstr>
      <vt:lpstr>Modeling clutter and FOV constraints(1)</vt:lpstr>
      <vt:lpstr>Modeling clutter and FOV constraints(2)</vt:lpstr>
      <vt:lpstr>Modeling clutter and FOV constraints(3)</vt:lpstr>
      <vt:lpstr>Localization at multiple planes</vt:lpstr>
      <vt:lpstr>Localization algorithm (1)</vt:lpstr>
      <vt:lpstr>Localization algorithm (2)</vt:lpstr>
      <vt:lpstr>Tracking</vt:lpstr>
      <vt:lpstr>Graph cuts trajectory segmentation (1)</vt:lpstr>
      <vt:lpstr>Graph cuts trajectory segmentation (2)</vt:lpstr>
      <vt:lpstr>Graph cuts trajectory segmentation (3)</vt:lpstr>
      <vt:lpstr>Graph cuts trajectory segmentation (4)</vt:lpstr>
      <vt:lpstr>Results and discussions</vt:lpstr>
      <vt:lpstr>Parking lot data set(1) </vt:lpstr>
      <vt:lpstr>Parking lot data set(2) </vt:lpstr>
      <vt:lpstr>Parking lot data set(3) </vt:lpstr>
      <vt:lpstr>Indoor data set(1)</vt:lpstr>
      <vt:lpstr>Indoor data set(2)</vt:lpstr>
      <vt:lpstr>Basketball data set</vt:lpstr>
      <vt:lpstr>Soccer data set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Principal Axis-Based Correspondence between Multiple Cameras for People Tracking</dc:title>
  <dc:creator>SEO</dc:creator>
  <cp:lastModifiedBy>SEO</cp:lastModifiedBy>
  <cp:revision>62</cp:revision>
  <cp:lastPrinted>2012-03-16T13:23:26Z</cp:lastPrinted>
  <dcterms:created xsi:type="dcterms:W3CDTF">2012-04-06T07:42:50Z</dcterms:created>
  <dcterms:modified xsi:type="dcterms:W3CDTF">2012-07-20T13:30:28Z</dcterms:modified>
</cp:coreProperties>
</file>