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9" r:id="rId3"/>
    <p:sldId id="262" r:id="rId4"/>
    <p:sldId id="263" r:id="rId5"/>
    <p:sldId id="264" r:id="rId6"/>
    <p:sldId id="265" r:id="rId7"/>
    <p:sldId id="267" r:id="rId8"/>
    <p:sldId id="269" r:id="rId9"/>
    <p:sldId id="270" r:id="rId10"/>
    <p:sldId id="281" r:id="rId11"/>
    <p:sldId id="271" r:id="rId12"/>
    <p:sldId id="273" r:id="rId13"/>
    <p:sldId id="274" r:id="rId14"/>
    <p:sldId id="275" r:id="rId15"/>
    <p:sldId id="278" r:id="rId16"/>
    <p:sldId id="282" r:id="rId17"/>
    <p:sldId id="279" r:id="rId18"/>
    <p:sldId id="280" r:id="rId19"/>
  </p:sldIdLst>
  <p:sldSz cx="9144000" cy="6858000" type="screen4x3"/>
  <p:notesSz cx="9926638" cy="6797675"/>
  <p:defaultTextStyle>
    <a:defPPr>
      <a:defRPr lang="ko-K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굴림" pitchFamily="50" charset="-127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굴림" pitchFamily="50" charset="-127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굴림" pitchFamily="50" charset="-127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굴림" pitchFamily="50" charset="-127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sz="2400" kern="1200">
        <a:solidFill>
          <a:schemeClr val="tx1"/>
        </a:solidFill>
        <a:latin typeface="Tahoma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sz="2400" kern="1200">
        <a:solidFill>
          <a:schemeClr val="tx1"/>
        </a:solidFill>
        <a:latin typeface="Tahoma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sz="2400" kern="1200">
        <a:solidFill>
          <a:schemeClr val="tx1"/>
        </a:solidFill>
        <a:latin typeface="Tahoma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sz="2400" kern="1200">
        <a:solidFill>
          <a:schemeClr val="tx1"/>
        </a:solidFill>
        <a:latin typeface="Tahoma" pitchFamily="34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539" autoAdjust="0"/>
  </p:normalViewPr>
  <p:slideViewPr>
    <p:cSldViewPr showGuides="1">
      <p:cViewPr varScale="1">
        <p:scale>
          <a:sx n="116" d="100"/>
          <a:sy n="11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FB08564-2D85-4F13-ACAB-7B0A17B0BB53}" type="datetimeFigureOut">
              <a:rPr lang="ko-KR" altLang="en-US"/>
              <a:pPr>
                <a:defRPr/>
              </a:pPr>
              <a:t>2012-04-06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5E3A478-93CB-44A7-BD1D-6ABD3376454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0004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kumimoji="1" sz="1200">
                <a:latin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925" y="0"/>
            <a:ext cx="4302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kumimoji="1" sz="1200">
                <a:latin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8975"/>
            <a:ext cx="7942262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latinLnBrk="1">
              <a:defRPr kumimoji="1" sz="1200">
                <a:latin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1">
              <a:defRPr kumimoji="1" sz="1200">
                <a:latin typeface="굴림" pitchFamily="50" charset="-127"/>
              </a:defRPr>
            </a:lvl1pPr>
          </a:lstStyle>
          <a:p>
            <a:pPr>
              <a:defRPr/>
            </a:pPr>
            <a:fld id="{1A08542C-4C6D-4579-B26D-67037382979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64136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eaLnBrk="1" hangingPunct="1"/>
            <a:fld id="{5686214C-2F51-495D-8085-4C4EF510BB60}" type="slidenum">
              <a:rPr lang="en-US" altLang="ko-KR" sz="1200" smtClean="0">
                <a:latin typeface="굴림" pitchFamily="50" charset="-127"/>
              </a:rPr>
              <a:pPr eaLnBrk="1" hangingPunct="1"/>
              <a:t>1</a:t>
            </a:fld>
            <a:endParaRPr lang="en-US" altLang="ko-KR" sz="1200" smtClean="0">
              <a:latin typeface="굴림" pitchFamily="50" charset="-127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ko-KR" b="1" smtClean="0"/>
              <a:t>Hi!! I will present for </a:t>
            </a:r>
            <a:r>
              <a:rPr lang="en-US" altLang="ko-KR" b="1" smtClean="0">
                <a:latin typeface="Arial" charset="0"/>
              </a:rPr>
              <a:t>‘</a:t>
            </a:r>
            <a:r>
              <a:rPr lang="en-US" altLang="ko-KR" b="1" smtClean="0"/>
              <a:t>correspondence across structured multiple cameras for human tracking</a:t>
            </a:r>
            <a:r>
              <a:rPr lang="en-US" altLang="ko-KR" b="1" smtClean="0">
                <a:latin typeface="Arial" charset="0"/>
              </a:rPr>
              <a:t>’</a:t>
            </a:r>
            <a:r>
              <a:rPr lang="en-US" altLang="ko-KR" b="1" smtClean="0"/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ymbolmark01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491038"/>
            <a:ext cx="2439987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95300" y="3933825"/>
            <a:ext cx="8153400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ko-KR" altLang="ko-KR" b="1">
              <a:latin typeface="Arial Narrow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gray">
          <a:xfrm>
            <a:off x="0" y="2636838"/>
            <a:ext cx="9144000" cy="71437"/>
          </a:xfrm>
          <a:prstGeom prst="rect">
            <a:avLst/>
          </a:prstGeom>
          <a:gradFill rotWithShape="1">
            <a:gsLst>
              <a:gs pos="0">
                <a:srgbClr val="766000"/>
              </a:gs>
              <a:gs pos="100000">
                <a:srgbClr val="FFDE53"/>
              </a:gs>
            </a:gsLst>
            <a:lin ang="0" scaled="1"/>
          </a:gradFill>
          <a:ln w="3175">
            <a:solidFill>
              <a:srgbClr val="FFDE5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ko-KR" altLang="ko-K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4625" y="981075"/>
            <a:ext cx="8718550" cy="1466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1440" tIns="45720" rIns="91440" bIns="45720" anchor="b" anchorCtr="0"/>
          <a:lstStyle>
            <a:lvl1pPr>
              <a:defRPr sz="4000" b="0">
                <a:ea typeface="휴먼명조" pitchFamily="2" charset="-127"/>
              </a:defRPr>
            </a:lvl1pPr>
          </a:lstStyle>
          <a:p>
            <a:pPr lvl="0"/>
            <a:r>
              <a:rPr lang="ko-KR" altLang="en-US" noProof="0" smtClean="0"/>
              <a:t>마스터 제목 스타일 편집</a:t>
            </a:r>
            <a:endParaRPr lang="en-US" altLang="ko-KR" noProof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4625" y="2852738"/>
            <a:ext cx="8718550" cy="27368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/>
            </a:lvl1pPr>
          </a:lstStyle>
          <a:p>
            <a:pPr lvl="0"/>
            <a:r>
              <a:rPr lang="ko-KR" altLang="en-US" noProof="0" smtClean="0"/>
              <a:t>마스터 부제목 스타일 편집</a:t>
            </a:r>
            <a:endParaRPr lang="en-US" altLang="ko-KR" noProof="0" smtClean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2819400" y="59436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8A0C654-FB1A-4616-B6CE-E97B5AFB327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87398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873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087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087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7998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250825" y="547688"/>
            <a:ext cx="4244975" cy="57610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547688"/>
            <a:ext cx="4244975" cy="57610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6109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250825" y="547688"/>
            <a:ext cx="8642350" cy="5761037"/>
          </a:xfrm>
        </p:spPr>
        <p:txBody>
          <a:bodyPr/>
          <a:lstStyle/>
          <a:p>
            <a:pPr lvl="0"/>
            <a:r>
              <a:rPr lang="ko-KR" altLang="en-US" noProof="0" smtClean="0"/>
              <a:t>표를 추가하려면 아이콘을 클릭하십시오</a:t>
            </a:r>
            <a:endParaRPr lang="ko-KR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81273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804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31592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0825" y="547688"/>
            <a:ext cx="4244975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547688"/>
            <a:ext cx="4244975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1496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791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4462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54910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053234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33400"/>
          </a:xfrm>
          <a:prstGeom prst="rect">
            <a:avLst/>
          </a:prstGeom>
          <a:gradFill rotWithShape="0">
            <a:gsLst>
              <a:gs pos="0">
                <a:srgbClr val="D0D0D0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10800" rIns="18000" bIns="10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547688"/>
            <a:ext cx="8642350" cy="57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Master </a:t>
            </a:r>
          </a:p>
          <a:p>
            <a:pPr lvl="1"/>
            <a:r>
              <a:rPr lang="en-US" altLang="ko-KR" smtClean="0"/>
              <a:t>Master </a:t>
            </a:r>
          </a:p>
          <a:p>
            <a:pPr lvl="2"/>
            <a:r>
              <a:rPr lang="en-US" altLang="ko-KR" smtClean="0"/>
              <a:t>Master</a:t>
            </a:r>
          </a:p>
          <a:p>
            <a:pPr lvl="3"/>
            <a:r>
              <a:rPr lang="en-US" altLang="ko-KR" smtClean="0"/>
              <a:t>Master</a:t>
            </a:r>
          </a:p>
          <a:p>
            <a:pPr lvl="4"/>
            <a:r>
              <a:rPr lang="en-US" altLang="ko-KR" smtClean="0"/>
              <a:t>Master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954338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r"/>
            <a:fld id="{ECB43F28-AD0A-4105-A71D-861ABB7534F4}" type="slidenum">
              <a:rPr lang="en-US" altLang="ko-KR" sz="1400"/>
              <a:pPr algn="r"/>
              <a:t>‹#›</a:t>
            </a:fld>
            <a:endParaRPr lang="en-US" altLang="ko-KR" sz="1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804025" y="6453188"/>
            <a:ext cx="23399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r>
              <a:rPr lang="en-US" altLang="ko-KR" sz="1400" b="1">
                <a:solidFill>
                  <a:srgbClr val="444444"/>
                </a:solidFill>
                <a:latin typeface="Microsoft Sans Serif" pitchFamily="34" charset="0"/>
                <a:ea typeface="MS PGothic" pitchFamily="34" charset="-128"/>
              </a:rPr>
              <a:t>Intelligent Systems Lab.</a:t>
            </a:r>
          </a:p>
        </p:txBody>
      </p:sp>
      <p:pic>
        <p:nvPicPr>
          <p:cNvPr id="1030" name="Picture 6" descr="logotype02"/>
          <p:cNvPicPr>
            <a:picLocks noChangeAspect="1" noChangeArrowheads="1"/>
          </p:cNvPicPr>
          <p:nvPr/>
        </p:nvPicPr>
        <p:blipFill>
          <a:blip r:embed="rId15">
            <a:lum bright="6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9" t="36694" r="7889" b="26613"/>
          <a:stretch>
            <a:fillRect/>
          </a:stretch>
        </p:blipFill>
        <p:spPr bwMode="auto">
          <a:xfrm>
            <a:off x="611188" y="6597650"/>
            <a:ext cx="230505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logo"/>
          <p:cNvPicPr>
            <a:picLocks noChangeAspect="1" noChangeArrowheads="1"/>
          </p:cNvPicPr>
          <p:nvPr/>
        </p:nvPicPr>
        <p:blipFill>
          <a:blip r:embed="rId16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10294"/>
          <a:stretch>
            <a:fillRect/>
          </a:stretch>
        </p:blipFill>
        <p:spPr bwMode="auto">
          <a:xfrm>
            <a:off x="34925" y="6453188"/>
            <a:ext cx="5762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0" y="6351588"/>
            <a:ext cx="9144000" cy="69850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rgbClr val="D0D0D0"/>
              </a:gs>
            </a:gsLst>
            <a:lin ang="0" scaled="1"/>
          </a:gradFill>
          <a:ln w="3175">
            <a:solidFill>
              <a:srgbClr val="ABABA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ko-KR" altLang="ko-KR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gray">
          <a:xfrm>
            <a:off x="0" y="534988"/>
            <a:ext cx="9144000" cy="71437"/>
          </a:xfrm>
          <a:prstGeom prst="rect">
            <a:avLst/>
          </a:prstGeom>
          <a:gradFill rotWithShape="1">
            <a:gsLst>
              <a:gs pos="0">
                <a:srgbClr val="766000"/>
              </a:gs>
              <a:gs pos="100000">
                <a:srgbClr val="FFDE53"/>
              </a:gs>
            </a:gsLst>
            <a:lin ang="0" scaled="1"/>
          </a:gradFill>
          <a:ln w="3175">
            <a:solidFill>
              <a:srgbClr val="E8B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ko-KR" altLang="ko-KR"/>
          </a:p>
        </p:txBody>
      </p:sp>
      <p:pic>
        <p:nvPicPr>
          <p:cNvPr id="1034" name="Picture 10" descr="symbolmark01"/>
          <p:cNvPicPr>
            <a:picLocks noChangeAspect="1" noChangeArrowheads="1"/>
          </p:cNvPicPr>
          <p:nvPr/>
        </p:nvPicPr>
        <p:blipFill>
          <a:blip r:embed="rId1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25" y="0"/>
            <a:ext cx="539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xStyles>
    <p:titleStyle>
      <a:lvl1pPr algn="ctr" rtl="0" eaLnBrk="1" fontAlgn="ctr" latinLnBrk="1" hangingPunct="1">
        <a:spcBef>
          <a:spcPct val="0"/>
        </a:spcBef>
        <a:spcAft>
          <a:spcPct val="0"/>
        </a:spcAft>
        <a:defRPr kumimoji="1" sz="32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1" fontAlgn="ctr" latinLnBrk="1" hangingPunct="1">
        <a:spcBef>
          <a:spcPct val="0"/>
        </a:spcBef>
        <a:spcAft>
          <a:spcPct val="0"/>
        </a:spcAft>
        <a:defRPr kumimoji="1" sz="3200" b="1">
          <a:solidFill>
            <a:schemeClr val="bg2"/>
          </a:solidFill>
          <a:latin typeface="맑은 고딕" pitchFamily="50" charset="-127"/>
          <a:ea typeface="맑은 고딕" pitchFamily="50" charset="-127"/>
        </a:defRPr>
      </a:lvl2pPr>
      <a:lvl3pPr algn="ctr" rtl="0" eaLnBrk="1" fontAlgn="ctr" latinLnBrk="1" hangingPunct="1">
        <a:spcBef>
          <a:spcPct val="0"/>
        </a:spcBef>
        <a:spcAft>
          <a:spcPct val="0"/>
        </a:spcAft>
        <a:defRPr kumimoji="1" sz="3200" b="1">
          <a:solidFill>
            <a:schemeClr val="bg2"/>
          </a:solidFill>
          <a:latin typeface="맑은 고딕" pitchFamily="50" charset="-127"/>
          <a:ea typeface="맑은 고딕" pitchFamily="50" charset="-127"/>
        </a:defRPr>
      </a:lvl3pPr>
      <a:lvl4pPr algn="ctr" rtl="0" eaLnBrk="1" fontAlgn="ctr" latinLnBrk="1" hangingPunct="1">
        <a:spcBef>
          <a:spcPct val="0"/>
        </a:spcBef>
        <a:spcAft>
          <a:spcPct val="0"/>
        </a:spcAft>
        <a:defRPr kumimoji="1" sz="3200" b="1">
          <a:solidFill>
            <a:schemeClr val="bg2"/>
          </a:solidFill>
          <a:latin typeface="맑은 고딕" pitchFamily="50" charset="-127"/>
          <a:ea typeface="맑은 고딕" pitchFamily="50" charset="-127"/>
        </a:defRPr>
      </a:lvl4pPr>
      <a:lvl5pPr algn="ctr" rtl="0" eaLnBrk="1" fontAlgn="ctr" latinLnBrk="1" hangingPunct="1">
        <a:spcBef>
          <a:spcPct val="0"/>
        </a:spcBef>
        <a:spcAft>
          <a:spcPct val="0"/>
        </a:spcAft>
        <a:defRPr kumimoji="1" sz="3200" b="1">
          <a:solidFill>
            <a:schemeClr val="bg2"/>
          </a:solidFill>
          <a:latin typeface="맑은 고딕" pitchFamily="50" charset="-127"/>
          <a:ea typeface="맑은 고딕" pitchFamily="50" charset="-127"/>
        </a:defRPr>
      </a:lvl5pPr>
      <a:lvl6pPr marL="457200" algn="ctr" rtl="0" eaLnBrk="1" fontAlgn="ctr" latinLnBrk="1" hangingPunct="1">
        <a:spcBef>
          <a:spcPct val="0"/>
        </a:spcBef>
        <a:spcAft>
          <a:spcPct val="0"/>
        </a:spcAft>
        <a:defRPr kumimoji="1" sz="3200" b="1">
          <a:solidFill>
            <a:schemeClr val="bg2"/>
          </a:solidFill>
          <a:latin typeface="Arial Narrow" pitchFamily="34" charset="0"/>
          <a:ea typeface="굴림" pitchFamily="50" charset="-127"/>
        </a:defRPr>
      </a:lvl6pPr>
      <a:lvl7pPr marL="914400" algn="ctr" rtl="0" eaLnBrk="1" fontAlgn="ctr" latinLnBrk="1" hangingPunct="1">
        <a:spcBef>
          <a:spcPct val="0"/>
        </a:spcBef>
        <a:spcAft>
          <a:spcPct val="0"/>
        </a:spcAft>
        <a:defRPr kumimoji="1" sz="3200" b="1">
          <a:solidFill>
            <a:schemeClr val="bg2"/>
          </a:solidFill>
          <a:latin typeface="Arial Narrow" pitchFamily="34" charset="0"/>
          <a:ea typeface="굴림" pitchFamily="50" charset="-127"/>
        </a:defRPr>
      </a:lvl7pPr>
      <a:lvl8pPr marL="1371600" algn="ctr" rtl="0" eaLnBrk="1" fontAlgn="ctr" latinLnBrk="1" hangingPunct="1">
        <a:spcBef>
          <a:spcPct val="0"/>
        </a:spcBef>
        <a:spcAft>
          <a:spcPct val="0"/>
        </a:spcAft>
        <a:defRPr kumimoji="1" sz="3200" b="1">
          <a:solidFill>
            <a:schemeClr val="bg2"/>
          </a:solidFill>
          <a:latin typeface="Arial Narrow" pitchFamily="34" charset="0"/>
          <a:ea typeface="굴림" pitchFamily="50" charset="-127"/>
        </a:defRPr>
      </a:lvl8pPr>
      <a:lvl9pPr marL="1828800" algn="ctr" rtl="0" eaLnBrk="1" fontAlgn="ctr" latinLnBrk="1" hangingPunct="1">
        <a:spcBef>
          <a:spcPct val="0"/>
        </a:spcBef>
        <a:spcAft>
          <a:spcPct val="0"/>
        </a:spcAft>
        <a:defRPr kumimoji="1" sz="3200" b="1">
          <a:solidFill>
            <a:schemeClr val="bg2"/>
          </a:solidFill>
          <a:latin typeface="Arial Narrow" pitchFamily="34" charset="0"/>
          <a:ea typeface="굴림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Blip>
          <a:blip r:embed="rId18"/>
        </a:buBlip>
        <a:defRPr kumimoji="1"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Blip>
          <a:blip r:embed="rId18"/>
        </a:buBlip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Blip>
          <a:blip r:embed="rId18"/>
        </a:buBlip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8"/>
        </a:buBlip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8"/>
        </a:buBlip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8"/>
        </a:buBlip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8"/>
        </a:buBlip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8"/>
        </a:buBlip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eodonguk@islab.ulsan.ac.k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7.bin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4" Type="http://schemas.openxmlformats.org/officeDocument/2006/relationships/image" Target="../media/image22.wmf"/><Relationship Id="rId9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4625" y="188913"/>
            <a:ext cx="8718550" cy="2259012"/>
          </a:xfrm>
          <a:noFill/>
        </p:spPr>
        <p:txBody>
          <a:bodyPr anchor="ctr"/>
          <a:lstStyle/>
          <a:p>
            <a:pPr eaLnBrk="1" hangingPunct="1"/>
            <a:r>
              <a:rPr lang="en-US" altLang="ko-KR" smtClean="0">
                <a:ea typeface="맑은 고딕" pitchFamily="50" charset="-127"/>
              </a:rPr>
              <a:t>Principal Axis-Based Correspondence between Multiple Cameras for People Tracking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altLang="ko-KR" smtClean="0"/>
              <a:t>Dongwook Seo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mtClean="0">
                <a:hlinkClick r:id="rId3"/>
              </a:rPr>
              <a:t>seodonguk@islab.ulsan.ac.kr</a:t>
            </a:r>
            <a:endParaRPr lang="en-US" altLang="ko-KR" smtClean="0"/>
          </a:p>
          <a:p>
            <a:pPr eaLnBrk="1" hangingPunct="1">
              <a:lnSpc>
                <a:spcPct val="90000"/>
              </a:lnSpc>
            </a:pPr>
            <a:r>
              <a:rPr lang="en-US" altLang="ko-KR" smtClean="0"/>
              <a:t>2012.04.07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smtClean="0"/>
              <a:t>Correspondence between multiple cameras(Cont.)</a:t>
            </a:r>
            <a:endParaRPr lang="ko-KR" altLang="en-US" sz="2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0825" y="547689"/>
            <a:ext cx="8642350" cy="577056"/>
          </a:xfrm>
        </p:spPr>
        <p:txBody>
          <a:bodyPr/>
          <a:lstStyle/>
          <a:p>
            <a:r>
              <a:rPr lang="en-US" altLang="ko-KR" sz="2400" b="0" dirty="0" smtClean="0"/>
              <a:t>The function of correspondence likelihood</a:t>
            </a:r>
            <a:endParaRPr lang="ko-KR" altLang="en-US" sz="2400" b="0" dirty="0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38850"/>
              </p:ext>
            </p:extLst>
          </p:nvPr>
        </p:nvGraphicFramePr>
        <p:xfrm>
          <a:off x="1804988" y="1052736"/>
          <a:ext cx="5503862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3" name="Equation" r:id="rId3" imgW="4038480" imgH="1180800" progId="Equation.DSMT4">
                  <p:embed/>
                </p:oleObj>
              </mc:Choice>
              <mc:Fallback>
                <p:oleObj name="Equation" r:id="rId3" imgW="4038480" imgH="1180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4988" y="1052736"/>
                        <a:ext cx="5503862" cy="160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1520" y="2636912"/>
                <a:ext cx="6907597" cy="1003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Tx/>
                  <a:buChar char="-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en-US" sz="20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ko-KR" altLang="en-US" sz="2000" i="1">
                            <a:latin typeface="Cambria Math"/>
                          </a:rPr>
                          <m:t>𝛴</m:t>
                        </m:r>
                      </m:e>
                      <m:sub>
                        <m:r>
                          <a:rPr lang="ko-KR" altLang="en-US" sz="2000" i="1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ko-KR" altLang="en-US" sz="2000" i="1">
                            <a:latin typeface="Cambria Math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ko-KR" sz="2000" dirty="0" smtClean="0">
                    <a:latin typeface="+mj-lt"/>
                  </a:rPr>
                  <a:t>: covariance matrixes (diagonal matrix-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en-US" sz="2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ko-KR" altLang="en-US" sz="20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ko-KR" altLang="en-US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ko-KR" altLang="en-US" sz="2000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ko-KR" altLang="en-US" sz="20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altLang="ko-KR" sz="2000" b="0" i="1" smtClean="0">
                                    <a:latin typeface="Cambria Math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ko-KR" altLang="en-US" sz="2000" i="1">
                                    <a:latin typeface="Cambria Math"/>
                                  </a:rPr>
                                  <m:t>𝑖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ko-KR" altLang="en-US" sz="20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ko-KR" altLang="en-US" sz="200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ko-KR" altLang="en-US" sz="2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ko-KR" altLang="en-US" sz="20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ko-KR" altLang="en-US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ko-KR" altLang="en-US" sz="2000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ko-KR" altLang="en-US" sz="2000" i="1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altLang="ko-KR" sz="2000" b="0" i="1" smtClean="0">
                                    <a:latin typeface="Cambria Math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ko-KR" altLang="en-US" sz="2000" i="1">
                                    <a:latin typeface="Cambria Math"/>
                                  </a:rPr>
                                  <m:t>𝑖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ko-KR" altLang="en-US" sz="200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sz="2000" dirty="0" smtClean="0">
                    <a:latin typeface="+mj-lt"/>
                  </a:rPr>
                  <a:t>)</a:t>
                </a:r>
              </a:p>
              <a:p>
                <a:pPr marL="342900" indent="-342900">
                  <a:buFontTx/>
                  <a:buChar char="-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ko-KR" altLang="en-US" sz="2000" i="1">
                            <a:latin typeface="Cambria Math"/>
                          </a:rPr>
                          <m:t>𝛴</m:t>
                        </m:r>
                      </m:e>
                      <m:sub>
                        <m:r>
                          <a:rPr lang="ko-KR" altLang="en-US" sz="2000" i="1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ko-KR" altLang="en-US" sz="2000" i="1">
                            <a:latin typeface="Cambria Math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altLang="ko-KR" sz="2000" dirty="0">
                    <a:latin typeface="+mj-lt"/>
                  </a:rPr>
                  <a:t>: covariance matrixes (diagonal matrix-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en-US" sz="2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ko-KR" altLang="en-US" sz="20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ko-KR" altLang="en-US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ko-KR" altLang="en-US" sz="2000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ko-KR" altLang="en-US" sz="2000" i="1">
                                    <a:latin typeface="Cambria Math"/>
                                  </a:rPr>
                                  <m:t>𝑥𝑘</m:t>
                                </m:r>
                              </m:sub>
                              <m:sup>
                                <m:r>
                                  <a:rPr lang="en-US" altLang="ko-KR" sz="2000" b="0" i="1" smtClean="0">
                                    <a:latin typeface="Cambria Math"/>
                                  </a:rPr>
                                  <m:t>𝑗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ko-KR" altLang="en-US" sz="20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ko-KR" altLang="en-US" sz="200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ko-KR" altLang="en-US" sz="2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ko-KR" altLang="en-US" sz="20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ko-KR" altLang="en-US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ko-KR" altLang="en-US" sz="2000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ko-KR" altLang="en-US" sz="2000" i="1">
                                    <a:latin typeface="Cambria Math"/>
                                  </a:rPr>
                                  <m:t>𝑦𝑘</m:t>
                                </m:r>
                              </m:sub>
                              <m:sup>
                                <m:r>
                                  <a:rPr lang="ko-KR" altLang="en-US" sz="2000" i="1">
                                    <a:latin typeface="Cambria Math"/>
                                  </a:rPr>
                                  <m:t>𝑖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ko-KR" altLang="en-US" sz="200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sz="2000" dirty="0">
                    <a:latin typeface="+mj-lt"/>
                  </a:rPr>
                  <a:t>)</a:t>
                </a:r>
                <a:endParaRPr lang="ko-KR" alt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636912"/>
                <a:ext cx="6907597" cy="1003288"/>
              </a:xfrm>
              <a:prstGeom prst="rect">
                <a:avLst/>
              </a:prstGeom>
              <a:blipFill rotWithShape="1">
                <a:blip r:embed="rId5"/>
                <a:stretch>
                  <a:fillRect r="-177" b="-426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내용 개체 틀 2"/>
              <p:cNvSpPr txBox="1">
                <a:spLocks/>
              </p:cNvSpPr>
              <p:nvPr/>
            </p:nvSpPr>
            <p:spPr bwMode="auto">
              <a:xfrm>
                <a:off x="251520" y="3645024"/>
                <a:ext cx="8642350" cy="5770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Blip>
                    <a:blip r:embed="rId6"/>
                  </a:buBlip>
                  <a:defRPr kumimoji="1" sz="28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Blip>
                    <a:blip r:embed="rId6"/>
                  </a:buBlip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itchFamily="2" charset="2"/>
                  <a:buBlip>
                    <a:blip r:embed="rId6"/>
                  </a:buBlip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2" charset="2"/>
                  <a:buBlip>
                    <a:blip r:embed="rId6"/>
                  </a:buBlip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Blip>
                    <a:blip r:embed="rId6"/>
                  </a:buBlip>
                  <a:defRPr kumimoji="1" sz="16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Blip>
                    <a:blip r:embed="rId6"/>
                  </a:buBlip>
                  <a:defRPr kumimoji="1" sz="16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Blip>
                    <a:blip r:embed="rId6"/>
                  </a:buBlip>
                  <a:defRPr kumimoji="1" sz="16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Blip>
                    <a:blip r:embed="rId6"/>
                  </a:buBlip>
                  <a:defRPr kumimoji="1" sz="16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Blip>
                    <a:blip r:embed="rId6"/>
                  </a:buBlip>
                  <a:defRPr kumimoji="1" sz="16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altLang="ko-KR" sz="2400" b="0" dirty="0" smtClean="0"/>
                  <a:t>The correspondence distance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ko-KR" altLang="en-US" sz="24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ko-KR" altLang="en-US" sz="2400" i="1">
                            <a:latin typeface="Cambria Math"/>
                          </a:rPr>
                          <m:t>𝑠𝑘</m:t>
                        </m:r>
                      </m:sub>
                      <m:sup>
                        <m:r>
                          <a:rPr lang="ko-KR" altLang="en-US" sz="2400" i="1">
                            <a:latin typeface="Cambria Math"/>
                          </a:rPr>
                          <m:t>𝑖𝑗</m:t>
                        </m:r>
                      </m:sup>
                    </m:sSubSup>
                  </m:oMath>
                </a14:m>
                <a:r>
                  <a:rPr lang="en-US" altLang="ko-KR" sz="2400" b="0" dirty="0"/>
                  <a:t>) for principal axis pairs  </a:t>
                </a:r>
                <a:endParaRPr lang="ko-KR" altLang="en-US" sz="2400" b="0" dirty="0"/>
              </a:p>
            </p:txBody>
          </p:sp>
        </mc:Choice>
        <mc:Fallback xmlns="">
          <p:sp>
            <p:nvSpPr>
              <p:cNvPr id="11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3645024"/>
                <a:ext cx="8642350" cy="577056"/>
              </a:xfrm>
              <a:prstGeom prst="rect">
                <a:avLst/>
              </a:prstGeom>
              <a:blipFill rotWithShape="1">
                <a:blip r:embed="rId7"/>
                <a:stretch>
                  <a:fillRect r="-1834" b="-126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308196"/>
              </p:ext>
            </p:extLst>
          </p:nvPr>
        </p:nvGraphicFramePr>
        <p:xfrm>
          <a:off x="2513013" y="4149080"/>
          <a:ext cx="4116387" cy="227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4" name="Equation" r:id="rId8" imgW="2209680" imgH="1218960" progId="Equation.DSMT4">
                  <p:embed/>
                </p:oleObj>
              </mc:Choice>
              <mc:Fallback>
                <p:oleObj name="Equation" r:id="rId8" imgW="2209680" imgH="1218960" progId="Equation.DSMT4">
                  <p:embed/>
                  <p:pic>
                    <p:nvPicPr>
                      <p:cNvPr id="0" name="개체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3013" y="4149080"/>
                        <a:ext cx="4116387" cy="227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1070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smtClean="0"/>
              <a:t>Correspondence between multiple cameras(Cont.)</a:t>
            </a:r>
            <a:endParaRPr lang="ko-KR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sz="2400" b="0" dirty="0" smtClean="0"/>
                  <a:t>Correspondence between multiple cameras</a:t>
                </a:r>
              </a:p>
              <a:p>
                <a:pPr lvl="1"/>
                <a:r>
                  <a:rPr lang="en-US" altLang="ko-KR" sz="2000" dirty="0" smtClean="0"/>
                  <a:t>Step1. A list(</a:t>
                </a:r>
                <a14:m>
                  <m:oMath xmlns:m="http://schemas.openxmlformats.org/officeDocument/2006/math">
                    <m:r>
                      <a:rPr lang="ko-KR" altLang="en-US" sz="200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altLang="ko-KR" sz="2000" b="0" dirty="0" smtClean="0"/>
                  <a:t>) of all possible correspondence pairs of principal axes is created.</a:t>
                </a:r>
              </a:p>
              <a:p>
                <a:pPr lvl="1"/>
                <a:r>
                  <a:rPr lang="en-US" altLang="ko-KR" sz="2000" dirty="0" smtClean="0"/>
                  <a:t>Step2. For each pair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ko-KR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/>
                          </a:rPr>
                          <m:t>𝑚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ko-KR" altLang="en-US" sz="2000" b="0" dirty="0" smtClean="0"/>
                  <a:t> </a:t>
                </a:r>
                <a:r>
                  <a:rPr lang="en-US" altLang="ko-KR" sz="2000" b="0" dirty="0" smtClean="0"/>
                  <a:t>in the pair </a:t>
                </a:r>
                <a:r>
                  <a:rPr lang="en-US" altLang="ko-KR" sz="2000" dirty="0" smtClean="0"/>
                  <a:t>list </a:t>
                </a:r>
                <a14:m>
                  <m:oMath xmlns:m="http://schemas.openxmlformats.org/officeDocument/2006/math">
                    <m:r>
                      <a:rPr lang="ko-KR" altLang="en-US" sz="200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altLang="ko-KR" sz="2000" b="0" dirty="0" smtClean="0"/>
                  <a:t>, it is checked whether pair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ko-K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2000" i="1">
                            <a:latin typeface="Cambria Math"/>
                          </a:rPr>
                          <m:t>𝑚</m:t>
                        </m:r>
                        <m:r>
                          <a:rPr lang="en-US" altLang="ko-KR" sz="2000" i="1">
                            <a:latin typeface="Cambria Math"/>
                          </a:rPr>
                          <m:t>,</m:t>
                        </m:r>
                        <m:r>
                          <a:rPr lang="en-US" altLang="ko-KR" sz="2000" i="1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ko-KR" altLang="en-US" sz="2000" b="0" dirty="0" smtClean="0"/>
                  <a:t> </a:t>
                </a:r>
                <a:r>
                  <a:rPr lang="en-US" altLang="ko-KR" sz="2000" b="0" dirty="0" smtClean="0"/>
                  <a:t>satisfies the constraint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ko-KR" altLang="en-US" sz="20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ko-KR" altLang="en-US" sz="2000" i="1">
                            <a:latin typeface="Cambria Math"/>
                          </a:rPr>
                          <m:t>𝑚𝑛</m:t>
                        </m:r>
                      </m:sub>
                      <m:sup>
                        <m:r>
                          <a:rPr lang="ko-KR" altLang="en-US" sz="2000" i="1">
                            <a:latin typeface="Cambria Math"/>
                          </a:rPr>
                          <m:t>𝑖𝑗</m:t>
                        </m:r>
                      </m:sup>
                    </m:sSubSup>
                    <m:r>
                      <a:rPr lang="ko-KR" altLang="en-US" sz="200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ko-KR" alt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ko-KR" altLang="en-US" sz="20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ko-KR" altLang="en-US" sz="2000" i="1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ko-KR" sz="2000" b="0" dirty="0" smtClean="0"/>
                  <a:t>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ko-KR" alt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ko-KR" altLang="en-US" sz="16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ko-KR" altLang="en-US" sz="1600" i="1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ko-KR" sz="1600" b="0" dirty="0" smtClean="0"/>
                  <a:t>: Threshold to classify true or false correspondence pairs</a:t>
                </a:r>
              </a:p>
              <a:p>
                <a:pPr lvl="1"/>
                <a:r>
                  <a:rPr lang="en-US" altLang="ko-KR" sz="2000" b="0" dirty="0" smtClean="0"/>
                  <a:t>Step3. </a:t>
                </a:r>
                <a:r>
                  <a:rPr lang="en-US" altLang="ko-KR" sz="2000" dirty="0" smtClean="0"/>
                  <a:t>To find all possible pairing modes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ko-KR" altLang="en-US" sz="1600" i="1">
                        <a:latin typeface="Cambria Math"/>
                      </a:rPr>
                      <m:t>𝛩</m:t>
                    </m:r>
                    <m:r>
                      <a:rPr lang="ko-KR" altLang="en-US" sz="160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ko-KR" altLang="en-US" sz="16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ko-KR" altLang="en-US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ko-KR" altLang="en-US" sz="1600" i="1">
                                <a:latin typeface="Cambria Math"/>
                              </a:rPr>
                              <m:t>𝛩</m:t>
                            </m:r>
                          </m:e>
                          <m:sub>
                            <m:r>
                              <a:rPr lang="ko-KR" altLang="en-US" sz="16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ko-KR" altLang="en-US" sz="1600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ko-KR" altLang="en-US" sz="16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ko-KR" altLang="en-US" sz="16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ko-KR" altLang="en-US" sz="1600" i="1">
                                    <a:latin typeface="Cambria Math"/>
                                  </a:rPr>
                                  <m:t>𝐿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ko-KR" alt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600" i="1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ko-KR" altLang="en-US" sz="160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ko-KR" altLang="en-US" sz="1600" i="1">
                                    <a:latin typeface="Cambria Math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ko-KR" altLang="en-US" sz="1600">
                                <a:latin typeface="Cambria Math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ko-KR" altLang="en-US" sz="16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ko-KR" altLang="en-US" sz="1600" i="1">
                                    <a:latin typeface="Cambria Math"/>
                                  </a:rPr>
                                  <m:t>𝐿</m:t>
                                </m:r>
                              </m:e>
                              <m:sub>
                                <m:sSubSup>
                                  <m:sSubSupPr>
                                    <m:ctrlPr>
                                      <a:rPr lang="ko-KR" altLang="en-US" sz="16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ko-KR" altLang="en-US" sz="1600" i="1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ko-KR" altLang="en-US" sz="160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ko-KR" altLang="en-US" sz="160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sub>
                              <m:sup>
                                <m:r>
                                  <a:rPr lang="ko-KR" altLang="en-US" sz="1600" i="1">
                                    <a:latin typeface="Cambria Math"/>
                                  </a:rPr>
                                  <m:t>𝑗</m:t>
                                </m:r>
                              </m:sup>
                            </m:sSubSup>
                          </m:e>
                        </m:d>
                        <m:r>
                          <a:rPr lang="ko-KR" altLang="en-US" sz="1600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ko-KR" altLang="en-US" sz="16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ko-KR" altLang="en-US" sz="16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ko-KR" altLang="en-US" sz="1600" i="1">
                                    <a:latin typeface="Cambria Math"/>
                                  </a:rPr>
                                  <m:t>𝐿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ko-KR" alt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600" i="1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ko-KR" altLang="en-US" sz="160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ko-KR" altLang="en-US" sz="1600" i="1">
                                    <a:latin typeface="Cambria Math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ko-KR" altLang="en-US" sz="1600">
                                <a:latin typeface="Cambria Math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ko-KR" altLang="en-US" sz="16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ko-KR" altLang="en-US" sz="1600" i="1">
                                    <a:latin typeface="Cambria Math"/>
                                  </a:rPr>
                                  <m:t>𝐿</m:t>
                                </m:r>
                              </m:e>
                              <m:sub>
                                <m:sSubSup>
                                  <m:sSubSupPr>
                                    <m:ctrlPr>
                                      <a:rPr lang="ko-KR" altLang="en-US" sz="16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ko-KR" altLang="en-US" sz="1600" i="1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ko-KR" altLang="en-US" sz="160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ko-KR" altLang="en-US" sz="160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sub>
                              <m:sup>
                                <m:r>
                                  <a:rPr lang="ko-KR" altLang="en-US" sz="1600" i="1">
                                    <a:latin typeface="Cambria Math"/>
                                  </a:rPr>
                                  <m:t>𝑗</m:t>
                                </m:r>
                              </m:sup>
                            </m:sSubSup>
                          </m:e>
                        </m:d>
                        <m:r>
                          <a:rPr lang="ko-KR" altLang="en-US" sz="1600">
                            <a:latin typeface="Cambria Math"/>
                          </a:rPr>
                          <m:t>,…,</m:t>
                        </m:r>
                        <m:d>
                          <m:dPr>
                            <m:ctrlPr>
                              <a:rPr lang="ko-KR" altLang="en-US" sz="16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ko-KR" altLang="en-US" sz="16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ko-KR" altLang="en-US" sz="1600" i="1">
                                    <a:latin typeface="Cambria Math"/>
                                  </a:rPr>
                                  <m:t>𝐿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ko-KR" alt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600" i="1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ko-KR" altLang="en-US" sz="1600" i="1"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ko-KR" altLang="en-US" sz="1600" i="1">
                                    <a:latin typeface="Cambria Math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ko-KR" altLang="en-US" sz="1600">
                                <a:latin typeface="Cambria Math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ko-KR" altLang="en-US" sz="16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ko-KR" altLang="en-US" sz="1600" i="1">
                                    <a:latin typeface="Cambria Math"/>
                                  </a:rPr>
                                  <m:t>𝐿</m:t>
                                </m:r>
                              </m:e>
                              <m:sub>
                                <m:sSubSup>
                                  <m:sSubSupPr>
                                    <m:ctrlPr>
                                      <a:rPr lang="ko-KR" altLang="en-US" sz="16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ko-KR" altLang="en-US" sz="1600" i="1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ko-KR" altLang="en-US" sz="1600" i="1"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  <m:sup>
                                    <m:r>
                                      <a:rPr lang="ko-KR" altLang="en-US" sz="160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sub>
                              <m:sup>
                                <m:r>
                                  <a:rPr lang="ko-KR" altLang="en-US" sz="1600" i="1">
                                    <a:latin typeface="Cambria Math"/>
                                  </a:rPr>
                                  <m:t>𝑗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r>
                  <a:rPr lang="en-US" altLang="ko-KR" sz="1600" dirty="0" smtClean="0"/>
                  <a:t>, k: index of a paring mode </a:t>
                </a:r>
              </a:p>
              <a:p>
                <a:pPr lvl="1"/>
                <a:r>
                  <a:rPr lang="en-US" altLang="ko-KR" sz="2000" dirty="0" smtClean="0"/>
                  <a:t>Step4. The minimum sum of correspondence distance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ko-KR" altLang="en-US" sz="1600" i="1">
                        <a:latin typeface="Cambria Math"/>
                      </a:rPr>
                      <m:t>𝜆</m:t>
                    </m:r>
                    <m:r>
                      <a:rPr lang="ko-KR" altLang="en-US" sz="16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ko-KR" altLang="en-US" sz="1600">
                        <a:latin typeface="Cambria Math"/>
                      </a:rPr>
                      <m:t>arg</m:t>
                    </m:r>
                    <m:limLow>
                      <m:limLowPr>
                        <m:ctrlPr>
                          <a:rPr lang="ko-KR" altLang="en-US" sz="16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ko-KR" altLang="en-US" sz="1600">
                            <a:latin typeface="Cambria Math"/>
                          </a:rPr>
                          <m:t>min</m:t>
                        </m:r>
                      </m:e>
                      <m:lim>
                        <m:r>
                          <a:rPr lang="ko-KR" altLang="en-US" sz="1600" i="1">
                            <a:latin typeface="Cambria Math"/>
                          </a:rPr>
                          <m:t>𝑖</m:t>
                        </m:r>
                      </m:lim>
                    </m:limLow>
                    <m:d>
                      <m:dPr>
                        <m:ctrlPr>
                          <a:rPr lang="ko-KR" altLang="en-US" sz="1600" i="1"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undOvr"/>
                            <m:grow m:val="on"/>
                            <m:ctrlPr>
                              <a:rPr lang="ko-KR" altLang="en-US" sz="16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ko-KR" altLang="en-US" sz="1600" i="1">
                                <a:latin typeface="Cambria Math"/>
                              </a:rPr>
                              <m:t>𝜔</m:t>
                            </m:r>
                            <m:r>
                              <a:rPr lang="ko-KR" altLang="en-US" sz="160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ko-KR" altLang="en-US" sz="1600" i="1">
                                <a:latin typeface="Cambria Math"/>
                              </a:rPr>
                              <m:t>𝑙</m:t>
                            </m:r>
                          </m:sup>
                          <m:e>
                            <m:d>
                              <m:dPr>
                                <m:ctrlPr>
                                  <a:rPr lang="ko-KR" altLang="en-US" sz="1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ko-KR" altLang="en-US" sz="16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ko-KR" altLang="en-US" sz="1600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ko-KR" altLang="en-US" sz="1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ko-KR" altLang="en-US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ko-KR" altLang="en-US" sz="1600" i="1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ko-KR" altLang="en-US" sz="1600" i="1">
                                                <a:latin typeface="Cambria Math"/>
                                              </a:rPr>
                                              <m:t>𝜔</m:t>
                                            </m:r>
                                          </m:sub>
                                        </m:sSub>
                                        <m:r>
                                          <a:rPr lang="ko-KR" altLang="en-US" sz="1600">
                                            <a:latin typeface="Cambria Math"/>
                                          </a:rPr>
                                          <m:t>,</m:t>
                                        </m:r>
                                        <m:sSubSup>
                                          <m:sSubSupPr>
                                            <m:ctrlPr>
                                              <a:rPr lang="ko-KR" altLang="en-US" sz="1600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ko-KR" altLang="en-US" sz="1600" i="1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ko-KR" altLang="en-US" sz="1600" i="1">
                                                <a:latin typeface="Cambria Math"/>
                                              </a:rPr>
                                              <m:t>𝜔</m:t>
                                            </m:r>
                                          </m:sub>
                                          <m:sup>
                                            <m:r>
                                              <a:rPr lang="ko-KR" altLang="en-US" sz="1600">
                                                <a:latin typeface="Cambria Math"/>
                                              </a:rPr>
                                              <m:t>′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ko-KR" altLang="en-US" sz="1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ko-KR" altLang="en-US" sz="16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ko-KR" altLang="en-US" sz="1600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ko-KR" altLang="en-US" sz="1600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en-US" altLang="ko-KR" sz="1600" dirty="0" smtClean="0"/>
              </a:p>
              <a:p>
                <a:pPr lvl="2"/>
                <a:r>
                  <a:rPr lang="en-US" altLang="ko-KR" sz="1600" dirty="0" smtClean="0"/>
                  <a:t>All principal axis pairs in pair mode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sz="1600" i="1">
                            <a:latin typeface="Cambria Math"/>
                            <a:ea typeface="Cambria Math"/>
                          </a:rPr>
                          <m:t>Θ</m:t>
                        </m:r>
                      </m:e>
                      <m:sub>
                        <m:r>
                          <a:rPr lang="ko-KR" altLang="en-US" sz="1600" i="1" smtClean="0">
                            <a:latin typeface="Cambria Math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US" altLang="ko-KR" sz="1600" dirty="0" smtClean="0"/>
                  <a:t> are the matched one.</a:t>
                </a:r>
              </a:p>
              <a:p>
                <a:pPr lvl="1"/>
                <a:r>
                  <a:rPr lang="en-US" altLang="ko-KR" sz="2000" dirty="0" smtClean="0"/>
                  <a:t>Step5. The pairs in pair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sz="2000" i="1">
                            <a:latin typeface="Cambria Math"/>
                            <a:ea typeface="Cambria Math"/>
                          </a:rPr>
                          <m:t>Θ</m:t>
                        </m:r>
                      </m:e>
                      <m:sub>
                        <m:r>
                          <a:rPr lang="ko-KR" altLang="en-US" sz="2000" i="1">
                            <a:latin typeface="Cambria Math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US" altLang="ko-KR" sz="2000" dirty="0" smtClean="0"/>
                  <a:t> are labeled.</a:t>
                </a:r>
              </a:p>
              <a:p>
                <a:pPr lvl="2"/>
                <a:endParaRPr lang="ko-KR" altLang="en-US" sz="1600" b="0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847" r="-56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3254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Experiments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b="0" dirty="0" smtClean="0"/>
              <a:t>Results on NLPR Database</a:t>
            </a:r>
          </a:p>
          <a:p>
            <a:pPr lvl="1"/>
            <a:r>
              <a:rPr lang="en-US" altLang="ko-KR" sz="2000" dirty="0"/>
              <a:t>Tracking and correspondence of multiple people with two cameras</a:t>
            </a:r>
          </a:p>
          <a:p>
            <a:pPr lvl="1"/>
            <a:endParaRPr lang="ko-KR" altLang="en-US" sz="2000" b="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82" y="1628800"/>
            <a:ext cx="3956057" cy="449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76056" y="2348880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+mj-lt"/>
              </a:rPr>
              <a:t># 3286</a:t>
            </a:r>
            <a:endParaRPr lang="ko-KR" altLang="en-US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3933056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+mj-lt"/>
              </a:rPr>
              <a:t># 3297</a:t>
            </a:r>
            <a:endParaRPr lang="ko-KR" alt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5343599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+mj-lt"/>
              </a:rPr>
              <a:t># 3380</a:t>
            </a:r>
            <a:endParaRPr lang="ko-KR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9815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Experiments(Cont.)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b="0" dirty="0" smtClean="0"/>
              <a:t>Results on PETS2001 Database</a:t>
            </a:r>
          </a:p>
          <a:p>
            <a:pPr lvl="1"/>
            <a:r>
              <a:rPr lang="en-US" altLang="ko-KR" sz="2000" dirty="0" smtClean="0"/>
              <a:t>Tracking and correspondence of multiple people with three cameras</a:t>
            </a:r>
            <a:endParaRPr lang="ko-KR" altLang="en-US" sz="2000" b="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61299"/>
            <a:ext cx="5478562" cy="453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889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Experiments(Cont.)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b="0" dirty="0" smtClean="0"/>
              <a:t>Tracking and </a:t>
            </a:r>
            <a:r>
              <a:rPr lang="en-US" altLang="ko-KR" sz="2400" b="0" dirty="0" smtClean="0"/>
              <a:t>correspondence</a:t>
            </a:r>
            <a:endParaRPr lang="ko-KR" altLang="en-US" sz="2400" b="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484784"/>
            <a:ext cx="427794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54285"/>
            <a:ext cx="3960439" cy="4551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857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Experiments(Cont.)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b="0" dirty="0" smtClean="0"/>
              <a:t>Comparison</a:t>
            </a:r>
            <a:endParaRPr lang="ko-KR" altLang="en-US" sz="2400" b="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6" y="1124744"/>
            <a:ext cx="9129287" cy="386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5082891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Both"/>
            </a:pPr>
            <a:r>
              <a:rPr lang="en-US" altLang="ko-KR" sz="2000" dirty="0" smtClean="0">
                <a:latin typeface="+mj-lt"/>
              </a:rPr>
              <a:t>Trajectory acquired using this paper and true data. E=3.2</a:t>
            </a:r>
          </a:p>
          <a:p>
            <a:pPr marL="457200" indent="-457200">
              <a:buAutoNum type="alphaLcParenBoth"/>
            </a:pPr>
            <a:r>
              <a:rPr lang="en-US" altLang="ko-KR" sz="2000" dirty="0" smtClean="0">
                <a:latin typeface="+mj-lt"/>
              </a:rPr>
              <a:t>Centroid trajectory and true data. E=5.8</a:t>
            </a:r>
            <a:endParaRPr lang="ko-KR" alt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46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Experiments(Cont.)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b="0" dirty="0" smtClean="0"/>
              <a:t>Comparison</a:t>
            </a:r>
            <a:endParaRPr lang="ko-KR" altLang="en-US" sz="2400" b="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91" y="980728"/>
            <a:ext cx="8000149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4869160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+mj-lt"/>
              </a:rPr>
              <a:t>- The white ones are acquired using this paper, and the black ones are centroid trajectories.</a:t>
            </a:r>
          </a:p>
          <a:p>
            <a:pPr marL="457200" indent="-457200">
              <a:buAutoNum type="alphaLcParenBoth"/>
            </a:pPr>
            <a:r>
              <a:rPr lang="en-US" altLang="ko-KR" sz="2000" dirty="0" smtClean="0">
                <a:latin typeface="+mj-lt"/>
              </a:rPr>
              <a:t>Trajectories in view 1.</a:t>
            </a:r>
          </a:p>
          <a:p>
            <a:pPr marL="457200" indent="-457200">
              <a:buAutoNum type="alphaLcParenBoth"/>
            </a:pPr>
            <a:r>
              <a:rPr lang="en-US" altLang="ko-KR" sz="2000" dirty="0" smtClean="0">
                <a:latin typeface="+mj-lt"/>
              </a:rPr>
              <a:t>Trajectories in view 2.</a:t>
            </a:r>
            <a:endParaRPr lang="ko-KR" alt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2854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0" dirty="0" smtClean="0"/>
              <a:t>For matching people across multiple cameras</a:t>
            </a:r>
          </a:p>
          <a:p>
            <a:pPr lvl="1"/>
            <a:r>
              <a:rPr lang="en-US" altLang="ko-KR" dirty="0" smtClean="0"/>
              <a:t>Using principal axis-based method</a:t>
            </a:r>
          </a:p>
          <a:p>
            <a:pPr lvl="1"/>
            <a:r>
              <a:rPr lang="en-US" altLang="ko-KR" dirty="0" smtClean="0"/>
              <a:t>Camera calibration is not needed and there is less sensitivity to </a:t>
            </a:r>
            <a:r>
              <a:rPr lang="en-US" altLang="ko-KR" dirty="0" smtClean="0"/>
              <a:t>errors </a:t>
            </a:r>
            <a:r>
              <a:rPr lang="en-US" altLang="ko-KR" dirty="0" smtClean="0"/>
              <a:t>in motion detection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/>
          </a:p>
          <a:p>
            <a:r>
              <a:rPr lang="en-US" altLang="ko-KR" b="0" dirty="0" smtClean="0"/>
              <a:t>Future work</a:t>
            </a:r>
          </a:p>
          <a:p>
            <a:pPr lvl="1"/>
            <a:r>
              <a:rPr lang="en-US" altLang="ko-KR" dirty="0" smtClean="0"/>
              <a:t>Applying this algorithms for non-planar ground surfaces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b="0" dirty="0" smtClean="0"/>
          </a:p>
          <a:p>
            <a:pPr lvl="1"/>
            <a:endParaRPr lang="ko-KR" altLang="en-US" b="0" dirty="0"/>
          </a:p>
        </p:txBody>
      </p:sp>
    </p:spTree>
    <p:extLst>
      <p:ext uri="{BB962C8B-B14F-4D97-AF65-F5344CB8AC3E}">
        <p14:creationId xmlns:p14="http://schemas.microsoft.com/office/powerpoint/2010/main" val="333565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187624" y="2917393"/>
            <a:ext cx="6767275" cy="101566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6000" b="1" spc="50" dirty="0" smtClean="0">
                <a:ln w="1143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you!!!</a:t>
            </a:r>
            <a:endParaRPr lang="ko-KR" altLang="en-US" sz="6000" b="1" spc="50" dirty="0">
              <a:ln w="11430"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456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Overview</a:t>
            </a:r>
            <a:endParaRPr lang="ko-KR" altLang="en-US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93992"/>
            <a:ext cx="6876380" cy="244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093868" cy="290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Detection of principal axes in a single camera</a:t>
            </a:r>
            <a:endParaRPr lang="ko-KR" altLang="en-US" smtClean="0"/>
          </a:p>
        </p:txBody>
      </p:sp>
      <p:sp>
        <p:nvSpPr>
          <p:cNvPr id="7171" name="내용 개체 틀 2"/>
          <p:cNvSpPr>
            <a:spLocks noGrp="1"/>
          </p:cNvSpPr>
          <p:nvPr>
            <p:ph idx="1"/>
          </p:nvPr>
        </p:nvSpPr>
        <p:spPr>
          <a:xfrm>
            <a:off x="250825" y="547688"/>
            <a:ext cx="8642350" cy="1225128"/>
          </a:xfrm>
        </p:spPr>
        <p:txBody>
          <a:bodyPr/>
          <a:lstStyle/>
          <a:p>
            <a:r>
              <a:rPr lang="en-US" altLang="ko-KR" sz="2400" b="0" dirty="0" smtClean="0"/>
              <a:t>Motion segmentation and object classification</a:t>
            </a:r>
          </a:p>
          <a:p>
            <a:pPr lvl="1"/>
            <a:r>
              <a:rPr lang="en-US" altLang="ko-KR" sz="2000" dirty="0" smtClean="0"/>
              <a:t>Using the vertical projection histogram to distinguish people from vehicles</a:t>
            </a:r>
          </a:p>
        </p:txBody>
      </p:sp>
      <p:graphicFrame>
        <p:nvGraphicFramePr>
          <p:cNvPr id="7172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74507"/>
              </p:ext>
            </p:extLst>
          </p:nvPr>
        </p:nvGraphicFramePr>
        <p:xfrm>
          <a:off x="2503488" y="1700808"/>
          <a:ext cx="4084637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" name="Equation" r:id="rId3" imgW="2197080" imgH="304560" progId="Equation.DSMT4">
                  <p:embed/>
                </p:oleObj>
              </mc:Choice>
              <mc:Fallback>
                <p:oleObj name="Equation" r:id="rId3" imgW="2197080" imgH="304560" progId="Equation.DSMT4">
                  <p:embed/>
                  <p:pic>
                    <p:nvPicPr>
                      <p:cNvPr id="0" name="개체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488" y="1700808"/>
                        <a:ext cx="4084637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87500" y="2566988"/>
            <a:ext cx="659764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000" dirty="0">
                <a:latin typeface="+mn-lt"/>
              </a:rPr>
              <a:t>- I(</a:t>
            </a:r>
            <a:r>
              <a:rPr lang="en-US" altLang="ko-KR" sz="2000" dirty="0" err="1">
                <a:latin typeface="+mn-lt"/>
              </a:rPr>
              <a:t>x,y</a:t>
            </a:r>
            <a:r>
              <a:rPr lang="en-US" altLang="ko-KR" sz="2000" dirty="0">
                <a:latin typeface="+mn-lt"/>
              </a:rPr>
              <a:t>): binary image</a:t>
            </a:r>
          </a:p>
          <a:p>
            <a:pPr>
              <a:defRPr/>
            </a:pPr>
            <a:r>
              <a:rPr lang="en-US" altLang="ko-KR" sz="2000" dirty="0">
                <a:latin typeface="+mn-lt"/>
              </a:rPr>
              <a:t>- height, width: the height and width of motion region</a:t>
            </a:r>
            <a:endParaRPr lang="ko-KR" altLang="en-US" sz="2000" dirty="0">
              <a:latin typeface="+mn-lt"/>
            </a:endParaRPr>
          </a:p>
        </p:txBody>
      </p:sp>
      <p:sp>
        <p:nvSpPr>
          <p:cNvPr id="7174" name="내용 개체 틀 2"/>
          <p:cNvSpPr txBox="1">
            <a:spLocks/>
          </p:cNvSpPr>
          <p:nvPr/>
        </p:nvSpPr>
        <p:spPr bwMode="auto">
          <a:xfrm>
            <a:off x="250825" y="3429000"/>
            <a:ext cx="86423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lvl="1" latinLnBrk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Blip>
                <a:blip r:embed="rId5"/>
              </a:buBlip>
            </a:pPr>
            <a:r>
              <a:rPr kumimoji="1" lang="en-US" altLang="ko-KR" sz="2000" dirty="0">
                <a:latin typeface="맑은 고딕" pitchFamily="50" charset="-127"/>
                <a:ea typeface="맑은 고딕" pitchFamily="50" charset="-127"/>
              </a:rPr>
              <a:t>The spread of a vertical projection histogram</a:t>
            </a:r>
          </a:p>
        </p:txBody>
      </p:sp>
      <p:graphicFrame>
        <p:nvGraphicFramePr>
          <p:cNvPr id="7175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411085"/>
              </p:ext>
            </p:extLst>
          </p:nvPr>
        </p:nvGraphicFramePr>
        <p:xfrm>
          <a:off x="2941638" y="4149576"/>
          <a:ext cx="32607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7" name="Equation" r:id="rId6" imgW="2108160" imgH="558720" progId="Equation.DSMT4">
                  <p:embed/>
                </p:oleObj>
              </mc:Choice>
              <mc:Fallback>
                <p:oleObj name="Equation" r:id="rId6" imgW="2108160" imgH="558720" progId="Equation.DSMT4">
                  <p:embed/>
                  <p:pic>
                    <p:nvPicPr>
                      <p:cNvPr id="0" name="개체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1638" y="4149576"/>
                        <a:ext cx="326072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Detection of Principal Axes</a:t>
            </a:r>
            <a:endParaRPr lang="ko-KR" altLang="en-US" dirty="0" smtClean="0"/>
          </a:p>
        </p:txBody>
      </p:sp>
      <p:graphicFrame>
        <p:nvGraphicFramePr>
          <p:cNvPr id="8196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805185"/>
              </p:ext>
            </p:extLst>
          </p:nvPr>
        </p:nvGraphicFramePr>
        <p:xfrm>
          <a:off x="1187624" y="1845767"/>
          <a:ext cx="431958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Equation" r:id="rId3" imgW="1981080" imgH="330120" progId="Equation.DSMT4">
                  <p:embed/>
                </p:oleObj>
              </mc:Choice>
              <mc:Fallback>
                <p:oleObj name="Equation" r:id="rId3" imgW="1981080" imgH="330120" progId="Equation.DSMT4">
                  <p:embed/>
                  <p:pic>
                    <p:nvPicPr>
                      <p:cNvPr id="0" name="개체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845767"/>
                        <a:ext cx="4319587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3389458"/>
            <a:ext cx="1656184" cy="289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50825" y="547689"/>
            <a:ext cx="8642350" cy="1297136"/>
          </a:xfrm>
        </p:spPr>
        <p:txBody>
          <a:bodyPr/>
          <a:lstStyle/>
          <a:p>
            <a:r>
              <a:rPr lang="en-US" altLang="ko-KR" sz="2400" b="0" dirty="0" smtClean="0"/>
              <a:t>Principal  axis of an isolated person</a:t>
            </a:r>
          </a:p>
          <a:p>
            <a:pPr lvl="1"/>
            <a:r>
              <a:rPr lang="en-US" altLang="ko-KR" sz="2000" dirty="0" smtClean="0"/>
              <a:t>Using the Least Median of Squares to determine the principal axis of an isolated person</a:t>
            </a:r>
            <a:endParaRPr lang="ko-KR" altLang="en-US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22770" y="2681572"/>
                <a:ext cx="838573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altLang="ko-KR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altLang="ko-KR" sz="2000" dirty="0" smtClean="0">
                    <a:latin typeface="+mn-lt"/>
                  </a:rPr>
                  <a:t>: the perpendicular distance between the </a:t>
                </a:r>
                <a:r>
                  <a:rPr lang="en-US" altLang="ko-KR" sz="2000" dirty="0" err="1" smtClean="0">
                    <a:latin typeface="+mn-lt"/>
                  </a:rPr>
                  <a:t>ith</a:t>
                </a:r>
                <a:r>
                  <a:rPr lang="en-US" altLang="ko-KR" sz="2000" dirty="0" smtClean="0">
                    <a:latin typeface="+mn-lt"/>
                  </a:rPr>
                  <a:t> foreground pixel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2000" dirty="0" smtClean="0">
                    <a:latin typeface="+mn-lt"/>
                  </a:rPr>
                  <a:t> and axis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/>
                      </a:rPr>
                      <m:t>𝑙</m:t>
                    </m:r>
                  </m:oMath>
                </a14:m>
                <a:endParaRPr lang="en-US" altLang="ko-KR" sz="20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70" y="2681572"/>
                <a:ext cx="8385734" cy="707886"/>
              </a:xfrm>
              <a:prstGeom prst="rect">
                <a:avLst/>
              </a:prstGeom>
              <a:blipFill rotWithShape="1">
                <a:blip r:embed="rId6"/>
                <a:stretch>
                  <a:fillRect l="-727" t="-4310" b="-1465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Detection of Principal Axes(Cont.)</a:t>
            </a:r>
            <a:endParaRPr lang="ko-KR" altLang="en-US" dirty="0" smtClean="0"/>
          </a:p>
        </p:txBody>
      </p:sp>
      <p:sp>
        <p:nvSpPr>
          <p:cNvPr id="9219" name="내용 개체 틀 2"/>
          <p:cNvSpPr>
            <a:spLocks noGrp="1"/>
          </p:cNvSpPr>
          <p:nvPr>
            <p:ph idx="1"/>
          </p:nvPr>
        </p:nvSpPr>
        <p:spPr>
          <a:xfrm>
            <a:off x="250825" y="547688"/>
            <a:ext cx="8642350" cy="720725"/>
          </a:xfrm>
        </p:spPr>
        <p:txBody>
          <a:bodyPr/>
          <a:lstStyle/>
          <a:p>
            <a:r>
              <a:rPr lang="en-US" altLang="ko-KR" sz="2400" b="0" dirty="0" smtClean="0"/>
              <a:t>Principal axes of people in group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5471988" cy="45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1157288"/>
            <a:ext cx="3543791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Tx/>
              <a:buAutoNum type="alphaLcParenBoth"/>
              <a:defRPr/>
            </a:pPr>
            <a:r>
              <a:rPr lang="en-US" altLang="ko-KR" sz="1800" dirty="0">
                <a:latin typeface="+mn-ea"/>
                <a:ea typeface="+mn-ea"/>
              </a:rPr>
              <a:t>input image</a:t>
            </a:r>
          </a:p>
          <a:p>
            <a:pPr marL="342900" indent="-342900">
              <a:buFontTx/>
              <a:buAutoNum type="alphaLcParenBoth"/>
              <a:defRPr/>
            </a:pPr>
            <a:endParaRPr lang="en-US" altLang="ko-KR" sz="1800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ko-KR" sz="1800" dirty="0">
                <a:latin typeface="+mn-ea"/>
                <a:ea typeface="+mn-ea"/>
              </a:rPr>
              <a:t>(b) Detected foreground region</a:t>
            </a:r>
          </a:p>
          <a:p>
            <a:pPr>
              <a:defRPr/>
            </a:pPr>
            <a:endParaRPr lang="en-US" altLang="ko-KR" sz="1800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ko-KR" sz="1800" dirty="0">
                <a:latin typeface="+mn-ea"/>
                <a:ea typeface="+mn-ea"/>
              </a:rPr>
              <a:t>(c) Vertical projection histogram</a:t>
            </a:r>
          </a:p>
          <a:p>
            <a:pPr>
              <a:defRPr/>
            </a:pPr>
            <a:endParaRPr lang="en-US" altLang="ko-KR" sz="1800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ko-KR" sz="1800" dirty="0">
                <a:latin typeface="+mn-ea"/>
                <a:ea typeface="+mn-ea"/>
              </a:rPr>
              <a:t>(d) segmented individuals</a:t>
            </a:r>
          </a:p>
          <a:p>
            <a:pPr>
              <a:defRPr/>
            </a:pPr>
            <a:endParaRPr lang="en-US" altLang="ko-KR" sz="1800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ko-KR" sz="1800" dirty="0">
                <a:latin typeface="+mn-ea"/>
                <a:ea typeface="+mn-ea"/>
              </a:rPr>
              <a:t>(e) Principal axes</a:t>
            </a:r>
            <a:endParaRPr lang="ko-KR" altLang="en-US" sz="1800" dirty="0">
              <a:latin typeface="+mn-ea"/>
              <a:ea typeface="+mn-ea"/>
            </a:endParaRP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134" y="5796553"/>
            <a:ext cx="8881345" cy="584775"/>
          </a:xfrm>
          <a:prstGeom prst="rect">
            <a:avLst/>
          </a:prstGeom>
          <a:blipFill rotWithShape="1">
            <a:blip r:embed="rId3"/>
            <a:stretch>
              <a:fillRect l="-549" t="-7292" b="-15625"/>
            </a:stretch>
          </a:blipFill>
        </p:spPr>
        <p:txBody>
          <a:bodyPr/>
          <a:lstStyle/>
          <a:p>
            <a:r>
              <a:rPr lang="ko-KR" alt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Detection of Principal Axes(Cont.)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0825" y="547689"/>
            <a:ext cx="8642350" cy="937095"/>
          </a:xfrm>
        </p:spPr>
        <p:txBody>
          <a:bodyPr/>
          <a:lstStyle/>
          <a:p>
            <a:r>
              <a:rPr lang="en-US" altLang="ko-KR" sz="2400" b="0" dirty="0" smtClean="0"/>
              <a:t>Principal axes of people under occlusion</a:t>
            </a:r>
          </a:p>
          <a:p>
            <a:pPr lvl="1"/>
            <a:r>
              <a:rPr lang="en-US" altLang="ko-KR" sz="2000" dirty="0" smtClean="0"/>
              <a:t>Using the color template-based method to segment people</a:t>
            </a:r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885194"/>
              </p:ext>
            </p:extLst>
          </p:nvPr>
        </p:nvGraphicFramePr>
        <p:xfrm>
          <a:off x="2237518" y="1484784"/>
          <a:ext cx="4782754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Equation" r:id="rId3" imgW="3416040" imgH="1028520" progId="Equation.DSMT4">
                  <p:embed/>
                </p:oleObj>
              </mc:Choice>
              <mc:Fallback>
                <p:oleObj name="Equation" r:id="rId3" imgW="3416040" imgH="1028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37518" y="1484784"/>
                        <a:ext cx="4782754" cy="1440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내용 개체 틀 2"/>
              <p:cNvSpPr txBox="1">
                <a:spLocks/>
              </p:cNvSpPr>
              <p:nvPr/>
            </p:nvSpPr>
            <p:spPr bwMode="auto">
              <a:xfrm>
                <a:off x="250130" y="3068960"/>
                <a:ext cx="8642350" cy="1441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Blip>
                    <a:blip r:embed="rId5"/>
                  </a:buBlip>
                  <a:defRPr kumimoji="1" sz="28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Blip>
                    <a:blip r:embed="rId5"/>
                  </a:buBlip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itchFamily="2" charset="2"/>
                  <a:buBlip>
                    <a:blip r:embed="rId5"/>
                  </a:buBlip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2" charset="2"/>
                  <a:buBlip>
                    <a:blip r:embed="rId5"/>
                  </a:buBlip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Blip>
                    <a:blip r:embed="rId5"/>
                  </a:buBlip>
                  <a:defRPr kumimoji="1" sz="16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Blip>
                    <a:blip r:embed="rId5"/>
                  </a:buBlip>
                  <a:defRPr kumimoji="1" sz="16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Blip>
                    <a:blip r:embed="rId5"/>
                  </a:buBlip>
                  <a:defRPr kumimoji="1" sz="16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Blip>
                    <a:blip r:embed="rId5"/>
                  </a:buBlip>
                  <a:defRPr kumimoji="1" sz="16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Blip>
                    <a:blip r:embed="rId5"/>
                  </a:buBlip>
                  <a:defRPr kumimoji="1" sz="16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ko-KR" sz="2000" b="0" i="1" smtClean="0">
                        <a:latin typeface="Cambria Math"/>
                      </a:rPr>
                      <m:t>(</m:t>
                    </m:r>
                    <m:r>
                      <a:rPr lang="en-US" altLang="ko-KR" sz="2000" b="0" i="1" smtClean="0">
                        <a:latin typeface="Cambria Math"/>
                      </a:rPr>
                      <m:t>𝑋</m:t>
                    </m:r>
                    <m:r>
                      <a:rPr lang="en-US" altLang="ko-KR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ko-KR" sz="2000" b="0" dirty="0" smtClean="0"/>
                  <a:t> : color model of object </a:t>
                </a:r>
                <a:r>
                  <a:rPr lang="en-US" altLang="ko-KR" sz="2000" b="0" dirty="0" err="1" smtClean="0"/>
                  <a:t>i</a:t>
                </a:r>
                <a:r>
                  <a:rPr lang="en-US" altLang="ko-KR" sz="2000" b="0" dirty="0" smtClean="0"/>
                  <a:t> consist of a color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ko-KR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endParaRPr lang="en-US" altLang="ko-KR" sz="2000" b="0" dirty="0" smtClean="0"/>
              </a:p>
              <a:p>
                <a:pPr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ko-KR" sz="2000" b="0" i="1" smtClean="0">
                        <a:latin typeface="Cambria Math"/>
                      </a:rPr>
                      <m:t>(</m:t>
                    </m:r>
                    <m:r>
                      <a:rPr lang="en-US" altLang="ko-KR" sz="2000" b="0" i="1" smtClean="0">
                        <a:latin typeface="Cambria Math"/>
                      </a:rPr>
                      <m:t>𝑋</m:t>
                    </m:r>
                    <m:r>
                      <a:rPr lang="en-US" altLang="ko-KR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ko-KR" sz="2000" b="0" dirty="0" smtClean="0"/>
                  <a:t> : the </a:t>
                </a:r>
                <a:r>
                  <a:rPr lang="en-US" altLang="ko-KR" sz="2000" b="0" dirty="0" err="1" smtClean="0"/>
                  <a:t>rgb</a:t>
                </a:r>
                <a:r>
                  <a:rPr lang="en-US" altLang="ko-KR" sz="2000" b="0" dirty="0" smtClean="0"/>
                  <a:t> color of each pixel X of object </a:t>
                </a:r>
                <a:r>
                  <a:rPr lang="en-US" altLang="ko-KR" sz="2000" b="0" dirty="0" err="1" smtClean="0"/>
                  <a:t>i</a:t>
                </a:r>
                <a:endParaRPr lang="en-US" altLang="ko-KR" sz="2000" b="0" dirty="0" smtClean="0"/>
              </a:p>
              <a:p>
                <a:pPr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altLang="ko-KR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𝑋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altLang="ko-KR" sz="2000" b="0" dirty="0" smtClean="0"/>
                  <a:t> : the likelihood of object </a:t>
                </a:r>
                <a:r>
                  <a:rPr lang="en-US" altLang="ko-KR" sz="2000" b="0" dirty="0" err="1" smtClean="0"/>
                  <a:t>i</a:t>
                </a:r>
                <a:r>
                  <a:rPr lang="en-US" altLang="ko-KR" sz="2000" b="0" dirty="0" smtClean="0"/>
                  <a:t> being observed at pixel X</a:t>
                </a:r>
              </a:p>
            </p:txBody>
          </p:sp>
        </mc:Choice>
        <mc:Fallback xmlns="">
          <p:sp>
            <p:nvSpPr>
              <p:cNvPr id="5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130" y="3068960"/>
                <a:ext cx="8642350" cy="1441152"/>
              </a:xfrm>
              <a:prstGeom prst="rect">
                <a:avLst/>
              </a:prstGeom>
              <a:blipFill rotWithShape="1">
                <a:blip r:embed="rId6"/>
                <a:stretch>
                  <a:fillRect t="-21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15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Tracking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sz="2400" b="0" dirty="0" smtClean="0"/>
                  <a:t>The construction of correspondence relationships between “tracked objects” in previous frames and “detected objects” in the current </a:t>
                </a:r>
                <a:r>
                  <a:rPr lang="en-US" altLang="ko-KR" sz="2400" b="0" dirty="0" smtClean="0"/>
                  <a:t>frame</a:t>
                </a:r>
              </a:p>
              <a:p>
                <a:endParaRPr lang="en-US" altLang="ko-KR" sz="2400" b="0" dirty="0" smtClean="0"/>
              </a:p>
              <a:p>
                <a:r>
                  <a:rPr lang="en-US" altLang="ko-KR" sz="2400" b="0" dirty="0" smtClean="0"/>
                  <a:t>To track people using </a:t>
                </a:r>
                <a:r>
                  <a:rPr lang="en-US" altLang="ko-KR" sz="2400" b="0" dirty="0" err="1" smtClean="0"/>
                  <a:t>Kalman</a:t>
                </a:r>
                <a:r>
                  <a:rPr lang="en-US" altLang="ko-KR" sz="2400" b="0" dirty="0" smtClean="0"/>
                  <a:t> filter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𝑦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ko-KR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sz="2000" b="0" dirty="0" smtClean="0"/>
                  <a:t>: the state of a person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18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ko-KR" sz="18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ko-KR" sz="1800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ko-KR" sz="1800" b="0" dirty="0" smtClean="0"/>
                  <a:t>: </a:t>
                </a:r>
                <a:r>
                  <a:rPr lang="en-US" altLang="ko-KR" sz="1800" dirty="0" smtClean="0"/>
                  <a:t>the position of a person in the image plane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1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8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18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ko-KR" sz="18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8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1800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sz="1800" b="0" dirty="0" smtClean="0"/>
                  <a:t>: the velocity of a person</a:t>
                </a:r>
              </a:p>
              <a:p>
                <a:pPr lvl="1"/>
                <a:r>
                  <a:rPr lang="en-US" altLang="ko-KR" sz="2000" dirty="0" smtClean="0"/>
                  <a:t>Using “ground-point” on the image plane for the position of individual</a:t>
                </a:r>
                <a:endParaRPr lang="ko-KR" altLang="en-US" sz="2000" b="0" dirty="0"/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8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356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Correspondence between multiple cameras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sz="2400" b="0" dirty="0" smtClean="0"/>
                  <a:t>Homography recovery</a:t>
                </a:r>
              </a:p>
              <a:p>
                <a:pPr lvl="1"/>
                <a:r>
                  <a:rPr lang="en-US" altLang="ko-KR" sz="2000" dirty="0" smtClean="0"/>
                  <a:t>A </a:t>
                </a:r>
                <a:r>
                  <a:rPr lang="en-US" altLang="ko-KR" sz="2000" dirty="0" err="1" smtClean="0"/>
                  <a:t>homography</a:t>
                </a:r>
                <a:r>
                  <a:rPr lang="en-US" altLang="ko-KR" sz="2000" dirty="0" smtClean="0"/>
                  <a:t> is a 3 by 3 matrix H.</a:t>
                </a:r>
              </a:p>
              <a:p>
                <a:pPr lvl="1"/>
                <a:endParaRPr lang="en-US" altLang="ko-KR" b="0" dirty="0"/>
              </a:p>
              <a:p>
                <a:pPr lvl="1"/>
                <a:endParaRPr lang="en-US" altLang="ko-KR" dirty="0" smtClean="0"/>
              </a:p>
              <a:p>
                <a:pPr lvl="1"/>
                <a:endParaRPr lang="en-US" altLang="ko-KR" b="0" dirty="0"/>
              </a:p>
              <a:p>
                <a:pPr lvl="1"/>
                <a:endParaRPr lang="en-US" altLang="ko-KR" dirty="0" smtClean="0"/>
              </a:p>
              <a:p>
                <a:pPr lvl="1"/>
                <a:r>
                  <a:rPr lang="en-US" altLang="ko-KR" sz="2000" b="0" dirty="0" smtClean="0"/>
                  <a:t>Consider a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ko-KR" altLang="en-US" sz="2000" b="0" dirty="0" smtClean="0"/>
                  <a:t> </a:t>
                </a:r>
                <a:r>
                  <a:rPr lang="en-US" altLang="ko-KR" sz="2000" b="0" dirty="0" smtClean="0"/>
                  <a:t>in one image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2000" b="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ko-KR" sz="20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ko-KR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ko-KR" sz="20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ko-KR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sz="2000" b="0" i="1" smtClean="0">
                            <a:latin typeface="Cambria Math"/>
                          </a:rPr>
                          <m:t>′</m:t>
                        </m:r>
                      </m:e>
                    </m:d>
                  </m:oMath>
                </a14:m>
                <a:r>
                  <a:rPr lang="ko-KR" altLang="en-US" sz="2000" b="0" dirty="0" smtClean="0"/>
                  <a:t> </a:t>
                </a:r>
                <a:r>
                  <a:rPr lang="en-US" altLang="ko-KR" sz="2000" b="0" dirty="0" smtClean="0"/>
                  <a:t>in another image</a:t>
                </a:r>
                <a:endParaRPr lang="ko-KR" altLang="en-US" sz="2000" b="0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8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178515"/>
              </p:ext>
            </p:extLst>
          </p:nvPr>
        </p:nvGraphicFramePr>
        <p:xfrm>
          <a:off x="3131840" y="1484784"/>
          <a:ext cx="2800597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" name="Equation" r:id="rId4" imgW="1257120" imgH="711000" progId="Equation.DSMT4">
                  <p:embed/>
                </p:oleObj>
              </mc:Choice>
              <mc:Fallback>
                <p:oleObj name="Equation" r:id="rId4" imgW="125712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31840" y="1484784"/>
                        <a:ext cx="2800597" cy="1584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922203"/>
              </p:ext>
            </p:extLst>
          </p:nvPr>
        </p:nvGraphicFramePr>
        <p:xfrm>
          <a:off x="2710408" y="4077072"/>
          <a:ext cx="3733800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8" name="Equation" r:id="rId6" imgW="1676160" imgH="736560" progId="Equation.DSMT4">
                  <p:embed/>
                </p:oleObj>
              </mc:Choice>
              <mc:Fallback>
                <p:oleObj name="Equation" r:id="rId6" imgW="1676160" imgH="736560" progId="Equation.DSMT4">
                  <p:embed/>
                  <p:pic>
                    <p:nvPicPr>
                      <p:cNvPr id="0" name="개체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0408" y="4077072"/>
                        <a:ext cx="3733800" cy="164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1394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smtClean="0"/>
              <a:t>Correspondence between multiple cameras(Cont.)</a:t>
            </a:r>
            <a:endParaRPr lang="ko-KR" altLang="en-US" sz="2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b="0" dirty="0" smtClean="0"/>
              <a:t>Geometrical relationship and correspondence likelihood</a:t>
            </a:r>
          </a:p>
          <a:p>
            <a:pPr lvl="1"/>
            <a:endParaRPr lang="ko-KR" altLang="en-US" b="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82" y="1120162"/>
            <a:ext cx="7303626" cy="481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90579"/>
      </p:ext>
    </p:extLst>
  </p:cSld>
  <p:clrMapOvr>
    <a:masterClrMapping/>
  </p:clrMapOvr>
</p:sld>
</file>

<file path=ppt/theme/theme1.xml><?xml version="1.0" encoding="utf-8"?>
<a:theme xmlns:a="http://schemas.openxmlformats.org/drawingml/2006/main" name="Principal axis-based correspondence between multiple camears for people tracking">
  <a:themeElements>
    <a:clrScheme name="1_islab2006-Eng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굴림" pitchFamily="50" charset="-127"/>
          </a:defRPr>
        </a:defPPr>
      </a:lstStyle>
    </a:lnDef>
  </a:objectDefaults>
  <a:extraClrSchemeLst>
    <a:extraClrScheme>
      <a:clrScheme name="1_islab2006-Eng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slab2006-Eng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lab2006-Eng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lab2006-Eng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slab2006-Eng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lab2006-Eng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lab2006-Eng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Principal axis-based correspondence between multiple camears for people tracking</Template>
  <TotalTime>82</TotalTime>
  <Words>824</Words>
  <Application>Microsoft Office PowerPoint</Application>
  <PresentationFormat>화면 슬라이드 쇼(4:3)</PresentationFormat>
  <Paragraphs>98</Paragraphs>
  <Slides>18</Slides>
  <Notes>1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0" baseType="lpstr">
      <vt:lpstr>Principal axis-based correspondence between multiple camears for people tracking</vt:lpstr>
      <vt:lpstr>Equation</vt:lpstr>
      <vt:lpstr>Principal Axis-Based Correspondence between Multiple Cameras for People Tracking</vt:lpstr>
      <vt:lpstr>Overview</vt:lpstr>
      <vt:lpstr>Detection of principal axes in a single camera</vt:lpstr>
      <vt:lpstr>Detection of Principal Axes</vt:lpstr>
      <vt:lpstr>Detection of Principal Axes(Cont.)</vt:lpstr>
      <vt:lpstr>Detection of Principal Axes(Cont.)</vt:lpstr>
      <vt:lpstr>Tracking</vt:lpstr>
      <vt:lpstr>Correspondence between multiple cameras</vt:lpstr>
      <vt:lpstr>Correspondence between multiple cameras(Cont.)</vt:lpstr>
      <vt:lpstr>Correspondence between multiple cameras(Cont.)</vt:lpstr>
      <vt:lpstr>Correspondence between multiple cameras(Cont.)</vt:lpstr>
      <vt:lpstr>Experiments</vt:lpstr>
      <vt:lpstr>Experiments(Cont.)</vt:lpstr>
      <vt:lpstr>Experiments(Cont.)</vt:lpstr>
      <vt:lpstr>Experiments(Cont.)</vt:lpstr>
      <vt:lpstr>Experiments(Cont.)</vt:lpstr>
      <vt:lpstr>Conclusions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 Axis-Based Correspondence between Multiple Cameras for People Tracking</dc:title>
  <dc:creator>SEO</dc:creator>
  <cp:lastModifiedBy>SEO</cp:lastModifiedBy>
  <cp:revision>6</cp:revision>
  <cp:lastPrinted>2012-03-16T13:23:26Z</cp:lastPrinted>
  <dcterms:created xsi:type="dcterms:W3CDTF">2012-04-06T07:42:50Z</dcterms:created>
  <dcterms:modified xsi:type="dcterms:W3CDTF">2012-04-06T09:04:55Z</dcterms:modified>
</cp:coreProperties>
</file>